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9"/>
  </p:notesMasterIdLst>
  <p:sldIdLst>
    <p:sldId id="256" r:id="rId4"/>
    <p:sldId id="289" r:id="rId5"/>
    <p:sldId id="309" r:id="rId6"/>
    <p:sldId id="329" r:id="rId7"/>
    <p:sldId id="330" r:id="rId8"/>
    <p:sldId id="335" r:id="rId9"/>
    <p:sldId id="317" r:id="rId10"/>
    <p:sldId id="332" r:id="rId11"/>
    <p:sldId id="311" r:id="rId12"/>
    <p:sldId id="312" r:id="rId13"/>
    <p:sldId id="313" r:id="rId14"/>
    <p:sldId id="314" r:id="rId15"/>
    <p:sldId id="315" r:id="rId16"/>
    <p:sldId id="316" r:id="rId17"/>
    <p:sldId id="31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1" userDrawn="1">
          <p15:clr>
            <a:srgbClr val="A4A3A4"/>
          </p15:clr>
        </p15:guide>
        <p15:guide id="2" pos="38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0000"/>
    <a:srgbClr val="FFEEB7"/>
    <a:srgbClr val="F60000"/>
    <a:srgbClr val="FFA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p:scale>
          <a:sx n="100" d="100"/>
          <a:sy n="100" d="100"/>
        </p:scale>
        <p:origin x="912" y="150"/>
      </p:cViewPr>
      <p:guideLst>
        <p:guide orient="horz" pos="2231"/>
        <p:guide pos="38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CN" panose="02020400000000000000" pitchFamily="18" charset="-122"/>
                <a:ea typeface="思源宋体 CN" panose="020204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CN" panose="02020400000000000000" pitchFamily="18" charset="-122"/>
                <a:ea typeface="思源宋体 CN" panose="02020400000000000000" pitchFamily="18" charset="-122"/>
              </a:defRPr>
            </a:lvl1pPr>
          </a:lstStyle>
          <a:p>
            <a:fld id="{7F644035-346D-413B-B834-F8010B3F995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CN" panose="02020400000000000000" pitchFamily="18" charset="-122"/>
                <a:ea typeface="思源宋体 CN" panose="020204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CN" panose="02020400000000000000" pitchFamily="18" charset="-122"/>
                <a:ea typeface="思源宋体 CN" panose="02020400000000000000" pitchFamily="18" charset="-122"/>
              </a:defRPr>
            </a:lvl1pPr>
          </a:lstStyle>
          <a:p>
            <a:fld id="{2C3211EA-A834-4882-ABDC-2FC5D7ACB591}"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1pPr>
    <a:lvl2pPr marL="4572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2pPr>
    <a:lvl3pPr marL="9144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3pPr>
    <a:lvl4pPr marL="13716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4pPr>
    <a:lvl5pPr marL="1828800" algn="l" defTabSz="914400" rtl="0" eaLnBrk="1" latinLnBrk="0" hangingPunct="1">
      <a:defRPr sz="1200" kern="1200">
        <a:solidFill>
          <a:schemeClr val="tx1"/>
        </a:solidFill>
        <a:latin typeface="思源宋体 CN" panose="02020400000000000000" pitchFamily="18" charset="-122"/>
        <a:ea typeface="思源宋体 CN" panose="020204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mc:Choice>
    <mc:Fallback>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58ADC42-995E-4F4D-8C1C-115C8EB02D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AF5E4C-B623-4122-8E99-92404C27F90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思源宋体 CN" panose="02020400000000000000" pitchFamily="18" charset="-122"/>
                <a:ea typeface="思源宋体 CN" panose="02020400000000000000" pitchFamily="18" charset="-122"/>
              </a:defRPr>
            </a:lvl1pPr>
          </a:lstStyle>
          <a:p>
            <a:fld id="{E58ADC42-995E-4F4D-8C1C-115C8EB02D4C}"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思源宋体 CN" panose="02020400000000000000" pitchFamily="18" charset="-122"/>
                <a:ea typeface="思源宋体 CN" panose="02020400000000000000" pitchFamily="18" charset="-122"/>
              </a:defRPr>
            </a:lvl1pPr>
          </a:lstStyle>
          <a:p>
            <a:fld id="{1EAF5E4C-B623-4122-8E99-92404C27F90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思源宋体 CN" panose="02020400000000000000" pitchFamily="18" charset="-122"/>
                <a:ea typeface="思源宋体 CN" panose="02020400000000000000" pitchFamily="18" charset="-122"/>
              </a:defRPr>
            </a:lvl1pPr>
          </a:lstStyle>
          <a:p>
            <a:fld id="{E58ADC42-995E-4F4D-8C1C-115C8EB02D4C}"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思源宋体 CN" panose="02020400000000000000" pitchFamily="18" charset="-122"/>
                <a:ea typeface="思源宋体 CN" panose="02020400000000000000"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思源宋体 CN" panose="02020400000000000000" pitchFamily="18" charset="-122"/>
                <a:ea typeface="思源宋体 CN" panose="02020400000000000000" pitchFamily="18" charset="-122"/>
              </a:defRPr>
            </a:lvl1pPr>
          </a:lstStyle>
          <a:p>
            <a:fld id="{1EAF5E4C-B623-4122-8E99-92404C27F909}"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宋体 CN" panose="02020400000000000000" pitchFamily="18" charset="-122"/>
          <a:ea typeface="思源宋体 CN" panose="02020400000000000000"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image" Target="../media/image4.png"/><Relationship Id="rId5" Type="http://schemas.openxmlformats.org/officeDocument/2006/relationships/tags" Target="../tags/tag85.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slideLayout" Target="../slideLayouts/slideLayout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image" Target="../media/image4.png"/><Relationship Id="rId5" Type="http://schemas.openxmlformats.org/officeDocument/2006/relationships/tags" Target="../tags/tag97.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slideLayout" Target="../slideLayouts/slideLayout7.xml"/><Relationship Id="rId17" Type="http://schemas.openxmlformats.org/officeDocument/2006/relationships/tags" Target="../tags/tag108.xml"/><Relationship Id="rId16" Type="http://schemas.openxmlformats.org/officeDocument/2006/relationships/tags" Target="../tags/tag107.xml"/><Relationship Id="rId15" Type="http://schemas.openxmlformats.org/officeDocument/2006/relationships/tags" Target="../tags/tag106.xml"/><Relationship Id="rId14" Type="http://schemas.openxmlformats.org/officeDocument/2006/relationships/tags" Target="../tags/tag105.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tags" Target="../tags/tag109.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slideLayout" Target="../slideLayouts/slideLayout7.xml"/><Relationship Id="rId17" Type="http://schemas.openxmlformats.org/officeDocument/2006/relationships/tags" Target="../tags/tag120.xml"/><Relationship Id="rId16" Type="http://schemas.openxmlformats.org/officeDocument/2006/relationships/tags" Target="../tags/tag119.xml"/><Relationship Id="rId15" Type="http://schemas.openxmlformats.org/officeDocument/2006/relationships/tags" Target="../tags/tag118.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image" Target="../media/image4.png"/><Relationship Id="rId5" Type="http://schemas.openxmlformats.org/officeDocument/2006/relationships/tags" Target="../tags/tag121.xml"/><Relationship Id="rId4" Type="http://schemas.openxmlformats.org/officeDocument/2006/relationships/image" Target="../media/image7.png"/><Relationship Id="rId3" Type="http://schemas.openxmlformats.org/officeDocument/2006/relationships/image" Target="../media/image3.png"/><Relationship Id="rId20" Type="http://schemas.openxmlformats.org/officeDocument/2006/relationships/slideLayout" Target="../slideLayouts/slideLayout7.xml"/><Relationship Id="rId2" Type="http://schemas.openxmlformats.org/officeDocument/2006/relationships/image" Target="../media/image2.png"/><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image" Target="../media/image4.png"/><Relationship Id="rId5" Type="http://schemas.openxmlformats.org/officeDocument/2006/relationships/tags" Target="../tags/tag135.xml"/><Relationship Id="rId4" Type="http://schemas.openxmlformats.org/officeDocument/2006/relationships/image" Target="../media/image7.png"/><Relationship Id="rId3" Type="http://schemas.openxmlformats.org/officeDocument/2006/relationships/image" Target="../media/image3.png"/><Relationship Id="rId20" Type="http://schemas.openxmlformats.org/officeDocument/2006/relationships/slideLayout" Target="../slideLayouts/slideLayout7.xml"/><Relationship Id="rId2" Type="http://schemas.openxmlformats.org/officeDocument/2006/relationships/image" Target="../media/image2.png"/><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image" Target="../media/image4.png"/><Relationship Id="rId5" Type="http://schemas.openxmlformats.org/officeDocument/2006/relationships/tags" Target="../tags/tag149.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6.jpe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media/image7.png"/><Relationship Id="rId36" Type="http://schemas.openxmlformats.org/officeDocument/2006/relationships/slideLayout" Target="../slideLayouts/slideLayout7.xml"/><Relationship Id="rId35" Type="http://schemas.openxmlformats.org/officeDocument/2006/relationships/tags" Target="../tags/tag31.xml"/><Relationship Id="rId34" Type="http://schemas.openxmlformats.org/officeDocument/2006/relationships/tags" Target="../tags/tag30.xml"/><Relationship Id="rId33" Type="http://schemas.openxmlformats.org/officeDocument/2006/relationships/tags" Target="../tags/tag29.xml"/><Relationship Id="rId32" Type="http://schemas.openxmlformats.org/officeDocument/2006/relationships/tags" Target="../tags/tag28.xml"/><Relationship Id="rId31" Type="http://schemas.openxmlformats.org/officeDocument/2006/relationships/tags" Target="../tags/tag27.xml"/><Relationship Id="rId30" Type="http://schemas.openxmlformats.org/officeDocument/2006/relationships/tags" Target="../tags/tag26.xml"/><Relationship Id="rId3" Type="http://schemas.openxmlformats.org/officeDocument/2006/relationships/image" Target="../media/image3.png"/><Relationship Id="rId29" Type="http://schemas.openxmlformats.org/officeDocument/2006/relationships/tags" Target="../tags/tag25.xml"/><Relationship Id="rId28" Type="http://schemas.openxmlformats.org/officeDocument/2006/relationships/tags" Target="../tags/tag24.xml"/><Relationship Id="rId27" Type="http://schemas.openxmlformats.org/officeDocument/2006/relationships/tags" Target="../tags/tag23.xml"/><Relationship Id="rId26" Type="http://schemas.openxmlformats.org/officeDocument/2006/relationships/tags" Target="../tags/tag22.xml"/><Relationship Id="rId25" Type="http://schemas.openxmlformats.org/officeDocument/2006/relationships/tags" Target="../tags/tag21.xml"/><Relationship Id="rId24" Type="http://schemas.openxmlformats.org/officeDocument/2006/relationships/tags" Target="../tags/tag20.xml"/><Relationship Id="rId23" Type="http://schemas.openxmlformats.org/officeDocument/2006/relationships/tags" Target="../tags/tag19.xml"/><Relationship Id="rId22" Type="http://schemas.openxmlformats.org/officeDocument/2006/relationships/tags" Target="../tags/tag18.xml"/><Relationship Id="rId21" Type="http://schemas.openxmlformats.org/officeDocument/2006/relationships/tags" Target="../tags/tag17.xml"/><Relationship Id="rId20" Type="http://schemas.openxmlformats.org/officeDocument/2006/relationships/tags" Target="../tags/tag16.xml"/><Relationship Id="rId2" Type="http://schemas.openxmlformats.org/officeDocument/2006/relationships/image" Target="../media/image2.png"/><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image" Target="../media/image4.png"/><Relationship Id="rId5" Type="http://schemas.openxmlformats.org/officeDocument/2006/relationships/tags" Target="../tags/tag32.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image" Target="../media/image4.png"/><Relationship Id="rId5" Type="http://schemas.openxmlformats.org/officeDocument/2006/relationships/tags" Target="../tags/tag35.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image" Target="../media/image4.png"/><Relationship Id="rId5" Type="http://schemas.openxmlformats.org/officeDocument/2006/relationships/tags" Target="../tags/tag38.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4.png"/><Relationship Id="rId5" Type="http://schemas.openxmlformats.org/officeDocument/2006/relationships/tags" Target="../tags/tag41.xml"/><Relationship Id="rId4" Type="http://schemas.openxmlformats.org/officeDocument/2006/relationships/image" Target="../media/image7.png"/><Relationship Id="rId32" Type="http://schemas.openxmlformats.org/officeDocument/2006/relationships/slideLayout" Target="../slideLayouts/slideLayout7.xml"/><Relationship Id="rId31" Type="http://schemas.openxmlformats.org/officeDocument/2006/relationships/tags" Target="../tags/tag66.xml"/><Relationship Id="rId30" Type="http://schemas.openxmlformats.org/officeDocument/2006/relationships/tags" Target="../tags/tag65.xml"/><Relationship Id="rId3" Type="http://schemas.openxmlformats.org/officeDocument/2006/relationships/image" Target="../media/image3.png"/><Relationship Id="rId29" Type="http://schemas.openxmlformats.org/officeDocument/2006/relationships/tags" Target="../tags/tag64.xml"/><Relationship Id="rId28" Type="http://schemas.openxmlformats.org/officeDocument/2006/relationships/tags" Target="../tags/tag63.xml"/><Relationship Id="rId27" Type="http://schemas.openxmlformats.org/officeDocument/2006/relationships/tags" Target="../tags/tag62.xml"/><Relationship Id="rId26" Type="http://schemas.openxmlformats.org/officeDocument/2006/relationships/tags" Target="../tags/tag61.xml"/><Relationship Id="rId25" Type="http://schemas.openxmlformats.org/officeDocument/2006/relationships/tags" Target="../tags/tag60.xml"/><Relationship Id="rId24" Type="http://schemas.openxmlformats.org/officeDocument/2006/relationships/tags" Target="../tags/tag59.xml"/><Relationship Id="rId23" Type="http://schemas.openxmlformats.org/officeDocument/2006/relationships/tags" Target="../tags/tag58.xml"/><Relationship Id="rId22" Type="http://schemas.openxmlformats.org/officeDocument/2006/relationships/tags" Target="../tags/tag57.xml"/><Relationship Id="rId21" Type="http://schemas.openxmlformats.org/officeDocument/2006/relationships/tags" Target="../tags/tag56.xml"/><Relationship Id="rId20" Type="http://schemas.openxmlformats.org/officeDocument/2006/relationships/tags" Target="../tags/tag55.xml"/><Relationship Id="rId2" Type="http://schemas.openxmlformats.org/officeDocument/2006/relationships/image" Target="../media/image2.png"/><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image" Target="../media/image4.png"/><Relationship Id="rId5" Type="http://schemas.openxmlformats.org/officeDocument/2006/relationships/tags" Target="../tags/tag67.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slideLayout" Target="../slideLayouts/slideLayout7.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image" Target="../media/image4.png"/><Relationship Id="rId5" Type="http://schemas.openxmlformats.org/officeDocument/2006/relationships/tags" Target="../tags/tag76.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slideLayout" Target="../slideLayouts/slideLayout7.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2" name="图片 1" descr="微信图片_20230314140351"/>
            <p:cNvPicPr>
              <a:picLocks noChangeAspect="1"/>
            </p:cNvPicPr>
            <p:nvPr/>
          </p:nvPicPr>
          <p:blipFill>
            <a:blip r:embed="rId3"/>
            <a:stretch>
              <a:fillRect/>
            </a:stretch>
          </p:blipFill>
          <p:spPr>
            <a:xfrm>
              <a:off x="9537" y="9892"/>
              <a:ext cx="3090" cy="818"/>
            </a:xfrm>
            <a:prstGeom prst="rect">
              <a:avLst/>
            </a:prstGeom>
          </p:spPr>
        </p:pic>
      </p:grpSp>
      <p:grpSp>
        <p:nvGrpSpPr>
          <p:cNvPr id="5" name="组合 4"/>
          <p:cNvGrpSpPr/>
          <p:nvPr/>
        </p:nvGrpSpPr>
        <p:grpSpPr>
          <a:xfrm>
            <a:off x="354965" y="767080"/>
            <a:ext cx="11428730" cy="4933950"/>
            <a:chOff x="559" y="1208"/>
            <a:chExt cx="17998" cy="7770"/>
          </a:xfrm>
        </p:grpSpPr>
        <p:sp>
          <p:nvSpPr>
            <p:cNvPr id="8" name="文本框 1"/>
            <p:cNvSpPr txBox="1"/>
            <p:nvPr/>
          </p:nvSpPr>
          <p:spPr>
            <a:xfrm>
              <a:off x="559" y="4370"/>
              <a:ext cx="17999" cy="46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121920" tIns="60960" rIns="121920" bIns="60960" numCol="1" spcCol="0" rtlCol="0" fromWordArt="0" anchor="t" anchorCtr="0" forceAA="0" compatLnSpc="1">
              <a:noAutofit/>
            </a:bodyPr>
            <a:p>
              <a:pPr marR="176530" indent="0" algn="ctr" fontAlgn="auto">
                <a:lnSpc>
                  <a:spcPts val="6600"/>
                </a:lnSpc>
                <a:spcBef>
                  <a:spcPts val="0"/>
                </a:spcBef>
                <a:spcAft>
                  <a:spcPts val="0"/>
                </a:spcAft>
              </a:pPr>
              <a:r>
                <a:rPr lang="en-US" alt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2026</a:t>
              </a:r>
              <a:r>
                <a:rPr lang="zh-CN" altLang="en-US"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年</a:t>
              </a:r>
              <a:endParaRPr lang="zh-CN" altLang="en-US"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endParaRPr>
            </a:p>
            <a:p>
              <a:pPr marR="176530" indent="0" algn="ctr" fontAlgn="auto">
                <a:lnSpc>
                  <a:spcPts val="6600"/>
                </a:lnSpc>
                <a:spcBef>
                  <a:spcPts val="0"/>
                </a:spcBef>
                <a:spcAft>
                  <a:spcPts val="0"/>
                </a:spcAft>
              </a:pPr>
              <a:r>
                <a:rPr lang="zh-CN" altLang="en-US"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rPr>
                <a:t>河北省政府工作报告要点</a:t>
              </a:r>
              <a:endParaRPr lang="zh-CN" sz="5400" b="1" kern="100" dirty="0">
                <a:gradFill>
                  <a:gsLst>
                    <a:gs pos="0">
                      <a:schemeClr val="bg1"/>
                    </a:gs>
                    <a:gs pos="53000">
                      <a:srgbClr val="FFE589"/>
                    </a:gs>
                    <a:gs pos="91000">
                      <a:srgbClr val="FFFFC1"/>
                    </a:gs>
                  </a:gsLst>
                  <a:lin ang="5400000" scaled="0"/>
                </a:gradFill>
                <a:effectLst>
                  <a:outerShdw blurRad="139700" dist="127000" dir="2700000" algn="tl" rotWithShape="0">
                    <a:srgbClr val="A80000">
                      <a:alpha val="82000"/>
                    </a:srgbClr>
                  </a:outerShdw>
                </a:effectLst>
                <a:latin typeface="微软雅黑" panose="020B0503020204020204" pitchFamily="34" charset="-122"/>
                <a:ea typeface="微软雅黑" panose="020B0503020204020204" pitchFamily="34" charset="-122"/>
                <a:cs typeface="阿里巴巴普惠体 B" panose="00020600040101010101" pitchFamily="18" charset="-122"/>
              </a:endParaRPr>
            </a:p>
          </p:txBody>
        </p:sp>
        <p:pic>
          <p:nvPicPr>
            <p:cNvPr id="4" name="图片 3" descr="未标题-2"/>
            <p:cNvPicPr>
              <a:picLocks noChangeAspect="1"/>
            </p:cNvPicPr>
            <p:nvPr>
              <p:custDataLst>
                <p:tags r:id="rId4"/>
              </p:custDataLst>
            </p:nvPr>
          </p:nvPicPr>
          <p:blipFill>
            <a:blip r:embed="rId5"/>
            <a:stretch>
              <a:fillRect/>
            </a:stretch>
          </p:blipFill>
          <p:spPr>
            <a:xfrm>
              <a:off x="7317" y="1208"/>
              <a:ext cx="4518" cy="289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3504565"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2026</a:t>
            </a:r>
            <a:r>
              <a:rPr lang="zh-CN" altLang="en-US" sz="2800" b="1">
                <a:solidFill>
                  <a:srgbClr val="FFC000"/>
                </a:solidFill>
                <a:latin typeface="微软雅黑" panose="020B0503020204020204" pitchFamily="34" charset="-122"/>
                <a:ea typeface="微软雅黑" panose="020B0503020204020204" pitchFamily="34" charset="-122"/>
              </a:rPr>
              <a:t>年主要工作</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7" name="组合 6"/>
          <p:cNvGrpSpPr/>
          <p:nvPr>
            <p:custDataLst>
              <p:tags r:id="rId7"/>
            </p:custDataLst>
          </p:nvPr>
        </p:nvGrpSpPr>
        <p:grpSpPr>
          <a:xfrm>
            <a:off x="1795780" y="2120900"/>
            <a:ext cx="9006840" cy="1752438"/>
            <a:chOff x="2828" y="3340"/>
            <a:chExt cx="14184" cy="2760"/>
          </a:xfrm>
        </p:grpSpPr>
        <p:cxnSp>
          <p:nvCxnSpPr>
            <p:cNvPr id="5" name="直接连接符 4"/>
            <p:cNvCxnSpPr/>
            <p:nvPr>
              <p:custDataLst>
                <p:tags r:id="rId8"/>
              </p:custDataLst>
            </p:nvPr>
          </p:nvCxnSpPr>
          <p:spPr>
            <a:xfrm>
              <a:off x="4095" y="3356"/>
              <a:ext cx="0" cy="909"/>
            </a:xfrm>
            <a:prstGeom prst="line">
              <a:avLst/>
            </a:prstGeom>
            <a:ln w="12700">
              <a:solidFill>
                <a:srgbClr val="DB1F1B"/>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9"/>
              </p:custDataLst>
            </p:nvPr>
          </p:nvSpPr>
          <p:spPr>
            <a:xfrm>
              <a:off x="3044" y="3441"/>
              <a:ext cx="778" cy="778"/>
            </a:xfrm>
            <a:prstGeom prst="rect">
              <a:avLst/>
            </a:prstGeom>
            <a:noFill/>
            <a:ln w="25400" cap="flat" cmpd="sng" algn="ctr">
              <a:solidFill>
                <a:srgbClr val="F60000"/>
              </a:solid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panose="020B0300000000000000" pitchFamily="34" charset="-122"/>
                <a:cs typeface="+mn-cs"/>
              </a:endParaRPr>
            </a:p>
          </p:txBody>
        </p:sp>
        <p:sp>
          <p:nvSpPr>
            <p:cNvPr id="13" name="矩形 12"/>
            <p:cNvSpPr/>
            <p:nvPr>
              <p:custDataLst>
                <p:tags r:id="rId10"/>
              </p:custDataLst>
            </p:nvPr>
          </p:nvSpPr>
          <p:spPr>
            <a:xfrm>
              <a:off x="2828" y="3340"/>
              <a:ext cx="815" cy="789"/>
            </a:xfrm>
            <a:prstGeom prst="rect">
              <a:avLst/>
            </a:prstGeom>
            <a:solidFill>
              <a:srgbClr val="E9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1"/>
              </p:custDataLst>
            </p:nvPr>
          </p:nvSpPr>
          <p:spPr>
            <a:xfrm>
              <a:off x="2924" y="3459"/>
              <a:ext cx="648" cy="580"/>
            </a:xfrm>
            <a:prstGeom prst="rect">
              <a:avLst/>
            </a:prstGeom>
            <a:noFill/>
          </p:spPr>
          <p:txBody>
            <a:bodyPr wrap="none" rtlCol="0">
              <a:spAutoFit/>
            </a:bodyPr>
            <a:p>
              <a:pPr algn="ctr"/>
              <a:r>
                <a:rPr lang="zh-CN" altLang="en-US" b="1">
                  <a:solidFill>
                    <a:schemeClr val="bg1"/>
                  </a:solidFill>
                  <a:latin typeface="微软雅黑" panose="020B0503020204020204" pitchFamily="34" charset="-122"/>
                  <a:ea typeface="微软雅黑" panose="020B0503020204020204" pitchFamily="34" charset="-122"/>
                </a:rPr>
                <a:t>二</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6" name="矩形 85"/>
            <p:cNvSpPr/>
            <p:nvPr>
              <p:custDataLst>
                <p:tags r:id="rId12"/>
              </p:custDataLst>
            </p:nvPr>
          </p:nvSpPr>
          <p:spPr>
            <a:xfrm>
              <a:off x="4449" y="3373"/>
              <a:ext cx="8773" cy="864"/>
            </a:xfrm>
            <a:prstGeom prst="rect">
              <a:avLst/>
            </a:prstGeom>
            <a:noFill/>
            <a:ln>
              <a:solidFill>
                <a:srgbClr val="E62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0" name="文本框 89"/>
            <p:cNvSpPr txBox="1"/>
            <p:nvPr>
              <p:custDataLst>
                <p:tags r:id="rId13"/>
              </p:custDataLst>
            </p:nvPr>
          </p:nvSpPr>
          <p:spPr>
            <a:xfrm>
              <a:off x="4680" y="3472"/>
              <a:ext cx="8448" cy="725"/>
            </a:xfrm>
            <a:prstGeom prst="rect">
              <a:avLst/>
            </a:prstGeom>
            <a:noFill/>
          </p:spPr>
          <p:txBody>
            <a:bodyPr wrap="none" rtlCol="0">
              <a:spAutoFit/>
            </a:bodyPr>
            <a:p>
              <a:pPr algn="l"/>
              <a:r>
                <a:rPr lang="zh-CN" altLang="en-US" sz="2400" b="1">
                  <a:solidFill>
                    <a:srgbClr val="C00000"/>
                  </a:solidFill>
                  <a:latin typeface="微软雅黑" panose="020B0503020204020204" pitchFamily="34" charset="-122"/>
                  <a:ea typeface="微软雅黑" panose="020B0503020204020204" pitchFamily="34" charset="-122"/>
                </a:rPr>
                <a:t>充分挖掘内需潜</a:t>
              </a:r>
              <a:r>
                <a:rPr lang="zh-CN" altLang="en-US" sz="2400" b="1">
                  <a:solidFill>
                    <a:srgbClr val="C00000"/>
                  </a:solidFill>
                  <a:latin typeface="微软雅黑" panose="020B0503020204020204" pitchFamily="34" charset="-122"/>
                  <a:ea typeface="微软雅黑" panose="020B0503020204020204" pitchFamily="34" charset="-122"/>
                </a:rPr>
                <a:t>力，推动经济稳定增长</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0" name="矩形: 圆角 14"/>
            <p:cNvSpPr/>
            <p:nvPr>
              <p:custDataLst>
                <p:tags r:id="rId14"/>
              </p:custDataLst>
            </p:nvPr>
          </p:nvSpPr>
          <p:spPr>
            <a:xfrm>
              <a:off x="3588" y="5408"/>
              <a:ext cx="687" cy="687"/>
            </a:xfrm>
            <a:prstGeom prst="ellipse">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custDataLst>
                <p:tags r:id="rId15"/>
              </p:custDataLst>
            </p:nvPr>
          </p:nvSpPr>
          <p:spPr>
            <a:xfrm>
              <a:off x="4342" y="5482"/>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促进消费扩容升级</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5" name="矩形: 圆角 14"/>
            <p:cNvSpPr/>
            <p:nvPr>
              <p:custDataLst>
                <p:tags r:id="rId16"/>
              </p:custDataLst>
            </p:nvPr>
          </p:nvSpPr>
          <p:spPr>
            <a:xfrm>
              <a:off x="10658" y="5413"/>
              <a:ext cx="687" cy="687"/>
            </a:xfrm>
            <a:prstGeom prst="ellipse">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7"/>
              </p:custDataLst>
            </p:nvPr>
          </p:nvSpPr>
          <p:spPr>
            <a:xfrm>
              <a:off x="11412" y="5487"/>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持续扩大有效投资</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3206750"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2026</a:t>
            </a:r>
            <a:r>
              <a:rPr lang="zh-CN" altLang="en-US" sz="2800" b="1">
                <a:solidFill>
                  <a:srgbClr val="FFC000"/>
                </a:solidFill>
                <a:latin typeface="微软雅黑" panose="020B0503020204020204" pitchFamily="34" charset="-122"/>
                <a:ea typeface="微软雅黑" panose="020B0503020204020204" pitchFamily="34" charset="-122"/>
              </a:rPr>
              <a:t>年主要工作</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7" name="组合 6"/>
          <p:cNvGrpSpPr/>
          <p:nvPr>
            <p:custDataLst>
              <p:tags r:id="rId7"/>
            </p:custDataLst>
          </p:nvPr>
        </p:nvGrpSpPr>
        <p:grpSpPr>
          <a:xfrm>
            <a:off x="1795780" y="2187575"/>
            <a:ext cx="9006840" cy="1752438"/>
            <a:chOff x="2828" y="3445"/>
            <a:chExt cx="14184" cy="2760"/>
          </a:xfrm>
        </p:grpSpPr>
        <p:cxnSp>
          <p:nvCxnSpPr>
            <p:cNvPr id="5" name="直接连接符 4"/>
            <p:cNvCxnSpPr/>
            <p:nvPr>
              <p:custDataLst>
                <p:tags r:id="rId8"/>
              </p:custDataLst>
            </p:nvPr>
          </p:nvCxnSpPr>
          <p:spPr>
            <a:xfrm>
              <a:off x="4095" y="3461"/>
              <a:ext cx="0" cy="909"/>
            </a:xfrm>
            <a:prstGeom prst="line">
              <a:avLst/>
            </a:prstGeom>
            <a:ln w="12700">
              <a:solidFill>
                <a:srgbClr val="DB1F1B"/>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9"/>
              </p:custDataLst>
            </p:nvPr>
          </p:nvSpPr>
          <p:spPr>
            <a:xfrm>
              <a:off x="3044" y="3546"/>
              <a:ext cx="778" cy="778"/>
            </a:xfrm>
            <a:prstGeom prst="rect">
              <a:avLst/>
            </a:prstGeom>
            <a:noFill/>
            <a:ln w="25400" cap="flat" cmpd="sng" algn="ctr">
              <a:solidFill>
                <a:srgbClr val="F60000"/>
              </a:solid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panose="020B0300000000000000" pitchFamily="34" charset="-122"/>
                <a:cs typeface="+mn-cs"/>
              </a:endParaRPr>
            </a:p>
          </p:txBody>
        </p:sp>
        <p:sp>
          <p:nvSpPr>
            <p:cNvPr id="13" name="矩形 12"/>
            <p:cNvSpPr/>
            <p:nvPr>
              <p:custDataLst>
                <p:tags r:id="rId10"/>
              </p:custDataLst>
            </p:nvPr>
          </p:nvSpPr>
          <p:spPr>
            <a:xfrm>
              <a:off x="2828" y="3445"/>
              <a:ext cx="815" cy="789"/>
            </a:xfrm>
            <a:prstGeom prst="rect">
              <a:avLst/>
            </a:prstGeom>
            <a:solidFill>
              <a:srgbClr val="E9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1"/>
              </p:custDataLst>
            </p:nvPr>
          </p:nvSpPr>
          <p:spPr>
            <a:xfrm>
              <a:off x="2924" y="3564"/>
              <a:ext cx="648" cy="580"/>
            </a:xfrm>
            <a:prstGeom prst="rect">
              <a:avLst/>
            </a:prstGeom>
            <a:noFill/>
          </p:spPr>
          <p:txBody>
            <a:bodyPr wrap="none" rtlCol="0">
              <a:spAutoFit/>
            </a:bodyPr>
            <a:p>
              <a:pPr algn="ctr"/>
              <a:r>
                <a:rPr lang="zh-CN" altLang="en-US" b="1">
                  <a:solidFill>
                    <a:schemeClr val="bg1"/>
                  </a:solidFill>
                  <a:latin typeface="微软雅黑" panose="020B0503020204020204" pitchFamily="34" charset="-122"/>
                  <a:ea typeface="微软雅黑" panose="020B0503020204020204" pitchFamily="34" charset="-122"/>
                </a:rPr>
                <a:t>三</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6" name="矩形 85"/>
            <p:cNvSpPr/>
            <p:nvPr>
              <p:custDataLst>
                <p:tags r:id="rId12"/>
              </p:custDataLst>
            </p:nvPr>
          </p:nvSpPr>
          <p:spPr>
            <a:xfrm>
              <a:off x="4449" y="3478"/>
              <a:ext cx="8880" cy="864"/>
            </a:xfrm>
            <a:prstGeom prst="rect">
              <a:avLst/>
            </a:prstGeom>
            <a:noFill/>
            <a:ln>
              <a:solidFill>
                <a:srgbClr val="E62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0" name="文本框 89"/>
            <p:cNvSpPr txBox="1"/>
            <p:nvPr>
              <p:custDataLst>
                <p:tags r:id="rId13"/>
              </p:custDataLst>
            </p:nvPr>
          </p:nvSpPr>
          <p:spPr>
            <a:xfrm>
              <a:off x="4680" y="3577"/>
              <a:ext cx="8448" cy="725"/>
            </a:xfrm>
            <a:prstGeom prst="rect">
              <a:avLst/>
            </a:prstGeom>
            <a:noFill/>
          </p:spPr>
          <p:txBody>
            <a:bodyPr wrap="none" rtlCol="0">
              <a:spAutoFit/>
            </a:bodyPr>
            <a:p>
              <a:pPr algn="l"/>
              <a:r>
                <a:rPr lang="zh-CN" altLang="en-US" sz="2400" b="1">
                  <a:solidFill>
                    <a:srgbClr val="C00000"/>
                  </a:solidFill>
                  <a:latin typeface="微软雅黑" panose="020B0503020204020204" pitchFamily="34" charset="-122"/>
                  <a:ea typeface="微软雅黑" panose="020B0503020204020204" pitchFamily="34" charset="-122"/>
                </a:rPr>
                <a:t>强化创新驱动发展，加速新旧动能转换</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0" name="矩形: 圆角 14"/>
            <p:cNvSpPr/>
            <p:nvPr>
              <p:custDataLst>
                <p:tags r:id="rId14"/>
              </p:custDataLst>
            </p:nvPr>
          </p:nvSpPr>
          <p:spPr>
            <a:xfrm>
              <a:off x="3588" y="5513"/>
              <a:ext cx="687" cy="687"/>
            </a:xfrm>
            <a:prstGeom prst="teardrop">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custDataLst>
                <p:tags r:id="rId15"/>
              </p:custDataLst>
            </p:nvPr>
          </p:nvSpPr>
          <p:spPr>
            <a:xfrm>
              <a:off x="4342" y="5587"/>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提升科技创新效能</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5" name="矩形: 圆角 14"/>
            <p:cNvSpPr/>
            <p:nvPr>
              <p:custDataLst>
                <p:tags r:id="rId16"/>
              </p:custDataLst>
            </p:nvPr>
          </p:nvSpPr>
          <p:spPr>
            <a:xfrm>
              <a:off x="10658" y="5518"/>
              <a:ext cx="687" cy="687"/>
            </a:xfrm>
            <a:prstGeom prst="teardrop">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7"/>
              </p:custDataLst>
            </p:nvPr>
          </p:nvSpPr>
          <p:spPr>
            <a:xfrm>
              <a:off x="11412" y="5592"/>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加快制造强省建设</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3166745"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2026</a:t>
            </a:r>
            <a:r>
              <a:rPr lang="zh-CN" altLang="en-US" sz="2800" b="1">
                <a:solidFill>
                  <a:srgbClr val="FFC000"/>
                </a:solidFill>
                <a:latin typeface="微软雅黑" panose="020B0503020204020204" pitchFamily="34" charset="-122"/>
                <a:ea typeface="微软雅黑" panose="020B0503020204020204" pitchFamily="34" charset="-122"/>
              </a:rPr>
              <a:t>年主要工作</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7" name="组合 6"/>
          <p:cNvGrpSpPr/>
          <p:nvPr>
            <p:custDataLst>
              <p:tags r:id="rId7"/>
            </p:custDataLst>
          </p:nvPr>
        </p:nvGrpSpPr>
        <p:grpSpPr>
          <a:xfrm>
            <a:off x="1795780" y="2187575"/>
            <a:ext cx="9006840" cy="1752438"/>
            <a:chOff x="2828" y="3445"/>
            <a:chExt cx="14184" cy="2760"/>
          </a:xfrm>
        </p:grpSpPr>
        <p:cxnSp>
          <p:nvCxnSpPr>
            <p:cNvPr id="5" name="直接连接符 4"/>
            <p:cNvCxnSpPr/>
            <p:nvPr>
              <p:custDataLst>
                <p:tags r:id="rId8"/>
              </p:custDataLst>
            </p:nvPr>
          </p:nvCxnSpPr>
          <p:spPr>
            <a:xfrm>
              <a:off x="4095" y="3461"/>
              <a:ext cx="0" cy="909"/>
            </a:xfrm>
            <a:prstGeom prst="line">
              <a:avLst/>
            </a:prstGeom>
            <a:ln w="12700">
              <a:solidFill>
                <a:srgbClr val="DB1F1B"/>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9"/>
              </p:custDataLst>
            </p:nvPr>
          </p:nvSpPr>
          <p:spPr>
            <a:xfrm>
              <a:off x="3044" y="3546"/>
              <a:ext cx="778" cy="778"/>
            </a:xfrm>
            <a:prstGeom prst="rect">
              <a:avLst/>
            </a:prstGeom>
            <a:noFill/>
            <a:ln w="25400" cap="flat" cmpd="sng" algn="ctr">
              <a:solidFill>
                <a:srgbClr val="F60000"/>
              </a:solid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panose="020B0300000000000000" pitchFamily="34" charset="-122"/>
                <a:cs typeface="+mn-cs"/>
              </a:endParaRPr>
            </a:p>
          </p:txBody>
        </p:sp>
        <p:sp>
          <p:nvSpPr>
            <p:cNvPr id="13" name="矩形 12"/>
            <p:cNvSpPr/>
            <p:nvPr>
              <p:custDataLst>
                <p:tags r:id="rId10"/>
              </p:custDataLst>
            </p:nvPr>
          </p:nvSpPr>
          <p:spPr>
            <a:xfrm>
              <a:off x="2828" y="3445"/>
              <a:ext cx="815" cy="789"/>
            </a:xfrm>
            <a:prstGeom prst="rect">
              <a:avLst/>
            </a:prstGeom>
            <a:solidFill>
              <a:srgbClr val="E9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1"/>
              </p:custDataLst>
            </p:nvPr>
          </p:nvSpPr>
          <p:spPr>
            <a:xfrm>
              <a:off x="2924" y="3564"/>
              <a:ext cx="648" cy="580"/>
            </a:xfrm>
            <a:prstGeom prst="rect">
              <a:avLst/>
            </a:prstGeom>
            <a:noFill/>
          </p:spPr>
          <p:txBody>
            <a:bodyPr wrap="none" rtlCol="0">
              <a:spAutoFit/>
            </a:bodyPr>
            <a:p>
              <a:pPr algn="ctr"/>
              <a:r>
                <a:rPr lang="zh-CN" altLang="en-US" b="1">
                  <a:solidFill>
                    <a:schemeClr val="bg1"/>
                  </a:solidFill>
                  <a:latin typeface="微软雅黑" panose="020B0503020204020204" pitchFamily="34" charset="-122"/>
                  <a:ea typeface="微软雅黑" panose="020B0503020204020204" pitchFamily="34" charset="-122"/>
                </a:rPr>
                <a:t>四</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6" name="矩形 85"/>
            <p:cNvSpPr/>
            <p:nvPr>
              <p:custDataLst>
                <p:tags r:id="rId12"/>
              </p:custDataLst>
            </p:nvPr>
          </p:nvSpPr>
          <p:spPr>
            <a:xfrm>
              <a:off x="4449" y="3478"/>
              <a:ext cx="8894" cy="864"/>
            </a:xfrm>
            <a:prstGeom prst="rect">
              <a:avLst/>
            </a:prstGeom>
            <a:noFill/>
            <a:ln>
              <a:solidFill>
                <a:srgbClr val="E62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0" name="文本框 89"/>
            <p:cNvSpPr txBox="1"/>
            <p:nvPr>
              <p:custDataLst>
                <p:tags r:id="rId13"/>
              </p:custDataLst>
            </p:nvPr>
          </p:nvSpPr>
          <p:spPr>
            <a:xfrm>
              <a:off x="4680" y="3577"/>
              <a:ext cx="8448" cy="725"/>
            </a:xfrm>
            <a:prstGeom prst="rect">
              <a:avLst/>
            </a:prstGeom>
            <a:noFill/>
          </p:spPr>
          <p:txBody>
            <a:bodyPr wrap="none" rtlCol="0">
              <a:spAutoFit/>
            </a:bodyPr>
            <a:p>
              <a:pPr algn="l"/>
              <a:r>
                <a:rPr lang="zh-CN" altLang="en-US" sz="2400" b="1">
                  <a:solidFill>
                    <a:srgbClr val="C00000"/>
                  </a:solidFill>
                  <a:latin typeface="微软雅黑" panose="020B0503020204020204" pitchFamily="34" charset="-122"/>
                  <a:ea typeface="微软雅黑" panose="020B0503020204020204" pitchFamily="34" charset="-122"/>
                </a:rPr>
                <a:t>全面深化改革开放，持续优化营商环境</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0" name="矩形: 圆角 14"/>
            <p:cNvSpPr/>
            <p:nvPr>
              <p:custDataLst>
                <p:tags r:id="rId14"/>
              </p:custDataLst>
            </p:nvPr>
          </p:nvSpPr>
          <p:spPr>
            <a:xfrm>
              <a:off x="3588" y="5513"/>
              <a:ext cx="687" cy="687"/>
            </a:xfrm>
            <a:prstGeom prst="flowChartPunchedTape">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custDataLst>
                <p:tags r:id="rId15"/>
              </p:custDataLst>
            </p:nvPr>
          </p:nvSpPr>
          <p:spPr>
            <a:xfrm>
              <a:off x="4342" y="5587"/>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更大力度推进改革</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5" name="矩形: 圆角 14"/>
            <p:cNvSpPr/>
            <p:nvPr>
              <p:custDataLst>
                <p:tags r:id="rId16"/>
              </p:custDataLst>
            </p:nvPr>
          </p:nvSpPr>
          <p:spPr>
            <a:xfrm>
              <a:off x="10658" y="5518"/>
              <a:ext cx="687" cy="687"/>
            </a:xfrm>
            <a:prstGeom prst="flowChartPunchedTape">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7"/>
              </p:custDataLst>
            </p:nvPr>
          </p:nvSpPr>
          <p:spPr>
            <a:xfrm>
              <a:off x="11412" y="5592"/>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更高水平扩大开放</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2909570"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2026</a:t>
            </a:r>
            <a:r>
              <a:rPr lang="zh-CN" altLang="en-US" sz="2800" b="1">
                <a:solidFill>
                  <a:srgbClr val="FFC000"/>
                </a:solidFill>
                <a:latin typeface="微软雅黑" panose="020B0503020204020204" pitchFamily="34" charset="-122"/>
                <a:ea typeface="微软雅黑" panose="020B0503020204020204" pitchFamily="34" charset="-122"/>
              </a:rPr>
              <a:t>年主要工作</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7" name="组合 6"/>
          <p:cNvGrpSpPr/>
          <p:nvPr>
            <p:custDataLst>
              <p:tags r:id="rId7"/>
            </p:custDataLst>
          </p:nvPr>
        </p:nvGrpSpPr>
        <p:grpSpPr>
          <a:xfrm>
            <a:off x="1795780" y="1911350"/>
            <a:ext cx="9006840" cy="2685888"/>
            <a:chOff x="2828" y="3010"/>
            <a:chExt cx="14184" cy="4230"/>
          </a:xfrm>
        </p:grpSpPr>
        <p:cxnSp>
          <p:nvCxnSpPr>
            <p:cNvPr id="5" name="直接连接符 4"/>
            <p:cNvCxnSpPr/>
            <p:nvPr>
              <p:custDataLst>
                <p:tags r:id="rId8"/>
              </p:custDataLst>
            </p:nvPr>
          </p:nvCxnSpPr>
          <p:spPr>
            <a:xfrm>
              <a:off x="4095" y="3026"/>
              <a:ext cx="0" cy="909"/>
            </a:xfrm>
            <a:prstGeom prst="line">
              <a:avLst/>
            </a:prstGeom>
            <a:ln w="12700">
              <a:solidFill>
                <a:srgbClr val="DB1F1B"/>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9"/>
              </p:custDataLst>
            </p:nvPr>
          </p:nvSpPr>
          <p:spPr>
            <a:xfrm>
              <a:off x="3044" y="3111"/>
              <a:ext cx="778" cy="778"/>
            </a:xfrm>
            <a:prstGeom prst="rect">
              <a:avLst/>
            </a:prstGeom>
            <a:noFill/>
            <a:ln w="25400" cap="flat" cmpd="sng" algn="ctr">
              <a:solidFill>
                <a:srgbClr val="F60000"/>
              </a:solid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panose="020B0300000000000000" pitchFamily="34" charset="-122"/>
                <a:cs typeface="+mn-cs"/>
              </a:endParaRPr>
            </a:p>
          </p:txBody>
        </p:sp>
        <p:sp>
          <p:nvSpPr>
            <p:cNvPr id="13" name="矩形 12"/>
            <p:cNvSpPr/>
            <p:nvPr>
              <p:custDataLst>
                <p:tags r:id="rId10"/>
              </p:custDataLst>
            </p:nvPr>
          </p:nvSpPr>
          <p:spPr>
            <a:xfrm>
              <a:off x="2828" y="3010"/>
              <a:ext cx="815" cy="789"/>
            </a:xfrm>
            <a:prstGeom prst="rect">
              <a:avLst/>
            </a:prstGeom>
            <a:solidFill>
              <a:srgbClr val="E9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1"/>
              </p:custDataLst>
            </p:nvPr>
          </p:nvSpPr>
          <p:spPr>
            <a:xfrm>
              <a:off x="2924" y="3129"/>
              <a:ext cx="648" cy="580"/>
            </a:xfrm>
            <a:prstGeom prst="rect">
              <a:avLst/>
            </a:prstGeom>
            <a:noFill/>
          </p:spPr>
          <p:txBody>
            <a:bodyPr wrap="none" rtlCol="0">
              <a:spAutoFit/>
            </a:bodyPr>
            <a:p>
              <a:pPr algn="ctr"/>
              <a:r>
                <a:rPr lang="zh-CN" altLang="en-US" b="1">
                  <a:solidFill>
                    <a:schemeClr val="bg1"/>
                  </a:solidFill>
                  <a:latin typeface="微软雅黑" panose="020B0503020204020204" pitchFamily="34" charset="-122"/>
                  <a:ea typeface="微软雅黑" panose="020B0503020204020204" pitchFamily="34" charset="-122"/>
                </a:rPr>
                <a:t>五</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6" name="矩形 85"/>
            <p:cNvSpPr/>
            <p:nvPr>
              <p:custDataLst>
                <p:tags r:id="rId12"/>
              </p:custDataLst>
            </p:nvPr>
          </p:nvSpPr>
          <p:spPr>
            <a:xfrm>
              <a:off x="4449" y="3043"/>
              <a:ext cx="8909" cy="864"/>
            </a:xfrm>
            <a:prstGeom prst="rect">
              <a:avLst/>
            </a:prstGeom>
            <a:noFill/>
            <a:ln>
              <a:solidFill>
                <a:srgbClr val="E62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0" name="文本框 89"/>
            <p:cNvSpPr txBox="1"/>
            <p:nvPr>
              <p:custDataLst>
                <p:tags r:id="rId13"/>
              </p:custDataLst>
            </p:nvPr>
          </p:nvSpPr>
          <p:spPr>
            <a:xfrm>
              <a:off x="4680" y="3142"/>
              <a:ext cx="8448" cy="725"/>
            </a:xfrm>
            <a:prstGeom prst="rect">
              <a:avLst/>
            </a:prstGeom>
            <a:noFill/>
          </p:spPr>
          <p:txBody>
            <a:bodyPr wrap="none" rtlCol="0">
              <a:spAutoFit/>
            </a:bodyPr>
            <a:p>
              <a:pPr algn="l"/>
              <a:r>
                <a:rPr lang="zh-CN" altLang="en-US" sz="2400" b="1">
                  <a:solidFill>
                    <a:srgbClr val="C00000"/>
                  </a:solidFill>
                  <a:latin typeface="微软雅黑" panose="020B0503020204020204" pitchFamily="34" charset="-122"/>
                  <a:ea typeface="微软雅黑" panose="020B0503020204020204" pitchFamily="34" charset="-122"/>
                </a:rPr>
                <a:t>加快乡村全面振兴，促进城乡融合发展</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0" name="矩形: 圆角 14"/>
            <p:cNvSpPr/>
            <p:nvPr>
              <p:custDataLst>
                <p:tags r:id="rId14"/>
              </p:custDataLst>
            </p:nvPr>
          </p:nvSpPr>
          <p:spPr>
            <a:xfrm>
              <a:off x="3588" y="5078"/>
              <a:ext cx="687" cy="687"/>
            </a:xfrm>
            <a:prstGeom prst="hexagon">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custDataLst>
                <p:tags r:id="rId15"/>
              </p:custDataLst>
            </p:nvPr>
          </p:nvSpPr>
          <p:spPr>
            <a:xfrm>
              <a:off x="4342" y="5152"/>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提升农业现代化水平</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5" name="矩形: 圆角 14"/>
            <p:cNvSpPr/>
            <p:nvPr>
              <p:custDataLst>
                <p:tags r:id="rId16"/>
              </p:custDataLst>
            </p:nvPr>
          </p:nvSpPr>
          <p:spPr>
            <a:xfrm>
              <a:off x="10658" y="5083"/>
              <a:ext cx="687" cy="687"/>
            </a:xfrm>
            <a:prstGeom prst="hexagon">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7"/>
              </p:custDataLst>
            </p:nvPr>
          </p:nvSpPr>
          <p:spPr>
            <a:xfrm>
              <a:off x="11412" y="5157"/>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深化和美乡村建设</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7" name="矩形: 圆角 14"/>
            <p:cNvSpPr/>
            <p:nvPr>
              <p:custDataLst>
                <p:tags r:id="rId18"/>
              </p:custDataLst>
            </p:nvPr>
          </p:nvSpPr>
          <p:spPr>
            <a:xfrm>
              <a:off x="3593" y="6553"/>
              <a:ext cx="687" cy="687"/>
            </a:xfrm>
            <a:prstGeom prst="hexagon">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19"/>
              </p:custDataLst>
            </p:nvPr>
          </p:nvSpPr>
          <p:spPr>
            <a:xfrm>
              <a:off x="4347" y="6627"/>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推动城镇高质量发展</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3248660"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2026</a:t>
            </a:r>
            <a:r>
              <a:rPr lang="zh-CN" altLang="en-US" sz="2800" b="1">
                <a:solidFill>
                  <a:srgbClr val="FFC000"/>
                </a:solidFill>
                <a:latin typeface="微软雅黑" panose="020B0503020204020204" pitchFamily="34" charset="-122"/>
                <a:ea typeface="微软雅黑" panose="020B0503020204020204" pitchFamily="34" charset="-122"/>
              </a:rPr>
              <a:t>年主要工作</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7" name="组合 6"/>
          <p:cNvGrpSpPr/>
          <p:nvPr>
            <p:custDataLst>
              <p:tags r:id="rId7"/>
            </p:custDataLst>
          </p:nvPr>
        </p:nvGrpSpPr>
        <p:grpSpPr>
          <a:xfrm>
            <a:off x="1795780" y="2054225"/>
            <a:ext cx="9006840" cy="2685888"/>
            <a:chOff x="2828" y="3235"/>
            <a:chExt cx="14184" cy="4230"/>
          </a:xfrm>
        </p:grpSpPr>
        <p:cxnSp>
          <p:nvCxnSpPr>
            <p:cNvPr id="5" name="直接连接符 4"/>
            <p:cNvCxnSpPr/>
            <p:nvPr>
              <p:custDataLst>
                <p:tags r:id="rId8"/>
              </p:custDataLst>
            </p:nvPr>
          </p:nvCxnSpPr>
          <p:spPr>
            <a:xfrm>
              <a:off x="4095" y="3251"/>
              <a:ext cx="0" cy="909"/>
            </a:xfrm>
            <a:prstGeom prst="line">
              <a:avLst/>
            </a:prstGeom>
            <a:ln w="12700">
              <a:solidFill>
                <a:srgbClr val="DB1F1B"/>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9"/>
              </p:custDataLst>
            </p:nvPr>
          </p:nvSpPr>
          <p:spPr>
            <a:xfrm>
              <a:off x="3044" y="3336"/>
              <a:ext cx="778" cy="778"/>
            </a:xfrm>
            <a:prstGeom prst="rect">
              <a:avLst/>
            </a:prstGeom>
            <a:noFill/>
            <a:ln w="25400" cap="flat" cmpd="sng" algn="ctr">
              <a:solidFill>
                <a:srgbClr val="F60000"/>
              </a:solid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panose="020B0300000000000000" pitchFamily="34" charset="-122"/>
                <a:cs typeface="+mn-cs"/>
              </a:endParaRPr>
            </a:p>
          </p:txBody>
        </p:sp>
        <p:sp>
          <p:nvSpPr>
            <p:cNvPr id="13" name="矩形 12"/>
            <p:cNvSpPr/>
            <p:nvPr>
              <p:custDataLst>
                <p:tags r:id="rId10"/>
              </p:custDataLst>
            </p:nvPr>
          </p:nvSpPr>
          <p:spPr>
            <a:xfrm>
              <a:off x="2828" y="3235"/>
              <a:ext cx="815" cy="789"/>
            </a:xfrm>
            <a:prstGeom prst="rect">
              <a:avLst/>
            </a:prstGeom>
            <a:solidFill>
              <a:srgbClr val="E9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1"/>
              </p:custDataLst>
            </p:nvPr>
          </p:nvSpPr>
          <p:spPr>
            <a:xfrm>
              <a:off x="2924" y="3354"/>
              <a:ext cx="648" cy="580"/>
            </a:xfrm>
            <a:prstGeom prst="rect">
              <a:avLst/>
            </a:prstGeom>
            <a:noFill/>
          </p:spPr>
          <p:txBody>
            <a:bodyPr wrap="none" rtlCol="0">
              <a:spAutoFit/>
            </a:bodyPr>
            <a:p>
              <a:pPr algn="ctr"/>
              <a:r>
                <a:rPr lang="zh-CN" altLang="en-US" b="1">
                  <a:solidFill>
                    <a:schemeClr val="bg1"/>
                  </a:solidFill>
                  <a:latin typeface="微软雅黑" panose="020B0503020204020204" pitchFamily="34" charset="-122"/>
                  <a:ea typeface="微软雅黑" panose="020B0503020204020204" pitchFamily="34" charset="-122"/>
                </a:rPr>
                <a:t>六</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6" name="矩形 85"/>
            <p:cNvSpPr/>
            <p:nvPr>
              <p:custDataLst>
                <p:tags r:id="rId12"/>
              </p:custDataLst>
            </p:nvPr>
          </p:nvSpPr>
          <p:spPr>
            <a:xfrm>
              <a:off x="4449" y="3268"/>
              <a:ext cx="8970" cy="864"/>
            </a:xfrm>
            <a:prstGeom prst="rect">
              <a:avLst/>
            </a:prstGeom>
            <a:noFill/>
            <a:ln>
              <a:solidFill>
                <a:srgbClr val="E62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0" name="文本框 89"/>
            <p:cNvSpPr txBox="1"/>
            <p:nvPr>
              <p:custDataLst>
                <p:tags r:id="rId13"/>
              </p:custDataLst>
            </p:nvPr>
          </p:nvSpPr>
          <p:spPr>
            <a:xfrm>
              <a:off x="4680" y="3367"/>
              <a:ext cx="8448" cy="725"/>
            </a:xfrm>
            <a:prstGeom prst="rect">
              <a:avLst/>
            </a:prstGeom>
            <a:noFill/>
          </p:spPr>
          <p:txBody>
            <a:bodyPr wrap="none" rtlCol="0">
              <a:spAutoFit/>
            </a:bodyPr>
            <a:p>
              <a:pPr algn="l"/>
              <a:r>
                <a:rPr lang="zh-CN" altLang="en-US" sz="2400" b="1">
                  <a:solidFill>
                    <a:srgbClr val="C00000"/>
                  </a:solidFill>
                  <a:latin typeface="微软雅黑" panose="020B0503020204020204" pitchFamily="34" charset="-122"/>
                  <a:ea typeface="微软雅黑" panose="020B0503020204020204" pitchFamily="34" charset="-122"/>
                </a:rPr>
                <a:t>切实增进百姓福祉，保持社会大局稳定</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10" name="矩形: 圆角 14"/>
            <p:cNvSpPr/>
            <p:nvPr>
              <p:custDataLst>
                <p:tags r:id="rId14"/>
              </p:custDataLst>
            </p:nvPr>
          </p:nvSpPr>
          <p:spPr>
            <a:xfrm>
              <a:off x="3588" y="5303"/>
              <a:ext cx="687" cy="687"/>
            </a:xfrm>
            <a:prstGeom prst="flowChartOffpageConnector">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custDataLst>
                <p:tags r:id="rId15"/>
              </p:custDataLst>
            </p:nvPr>
          </p:nvSpPr>
          <p:spPr>
            <a:xfrm>
              <a:off x="4342" y="5377"/>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落实落细民生工程</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5" name="矩形: 圆角 14"/>
            <p:cNvSpPr/>
            <p:nvPr>
              <p:custDataLst>
                <p:tags r:id="rId16"/>
              </p:custDataLst>
            </p:nvPr>
          </p:nvSpPr>
          <p:spPr>
            <a:xfrm>
              <a:off x="10658" y="5308"/>
              <a:ext cx="687" cy="687"/>
            </a:xfrm>
            <a:prstGeom prst="flowChartOffpageConnector">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7"/>
              </p:custDataLst>
            </p:nvPr>
          </p:nvSpPr>
          <p:spPr>
            <a:xfrm>
              <a:off x="11412" y="5382"/>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打造良好生态环境</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7" name="矩形: 圆角 14"/>
            <p:cNvSpPr/>
            <p:nvPr>
              <p:custDataLst>
                <p:tags r:id="rId18"/>
              </p:custDataLst>
            </p:nvPr>
          </p:nvSpPr>
          <p:spPr>
            <a:xfrm>
              <a:off x="3593" y="6778"/>
              <a:ext cx="687" cy="687"/>
            </a:xfrm>
            <a:prstGeom prst="flowChartOffpageConnector">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3</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19"/>
              </p:custDataLst>
            </p:nvPr>
          </p:nvSpPr>
          <p:spPr>
            <a:xfrm>
              <a:off x="4347" y="6852"/>
              <a:ext cx="560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严守安全发展底线</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5" name="组合 4"/>
          <p:cNvGrpSpPr/>
          <p:nvPr/>
        </p:nvGrpSpPr>
        <p:grpSpPr>
          <a:xfrm>
            <a:off x="610235" y="2031365"/>
            <a:ext cx="10964545" cy="2356485"/>
            <a:chOff x="961" y="3199"/>
            <a:chExt cx="17267" cy="3711"/>
          </a:xfrm>
        </p:grpSpPr>
        <p:sp>
          <p:nvSpPr>
            <p:cNvPr id="14" name="AutoShape 7"/>
            <p:cNvSpPr>
              <a:spLocks noChangeArrowheads="1"/>
            </p:cNvSpPr>
            <p:nvPr>
              <p:custDataLst>
                <p:tags r:id="rId7"/>
              </p:custDataLst>
            </p:nvPr>
          </p:nvSpPr>
          <p:spPr bwMode="auto">
            <a:xfrm>
              <a:off x="961" y="3199"/>
              <a:ext cx="17267" cy="3711"/>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endParaRPr lang="zh-CN" altLang="en-US" sz="1865">
                <a:solidFill>
                  <a:schemeClr val="tx1"/>
                </a:solidFill>
                <a:ea typeface="宋体" panose="02010600030101010101" pitchFamily="2" charset="-122"/>
              </a:endParaRPr>
            </a:p>
          </p:txBody>
        </p:sp>
        <p:sp>
          <p:nvSpPr>
            <p:cNvPr id="21" name="Text Box 20"/>
            <p:cNvSpPr txBox="1">
              <a:spLocks noChangeArrowheads="1"/>
            </p:cNvSpPr>
            <p:nvPr>
              <p:custDataLst>
                <p:tags r:id="rId8"/>
              </p:custDataLst>
            </p:nvPr>
          </p:nvSpPr>
          <p:spPr bwMode="auto">
            <a:xfrm>
              <a:off x="1563" y="3542"/>
              <a:ext cx="16314" cy="30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65" tIns="48383" rIns="96765" bIns="48383">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indent="609600" algn="l" fontAlgn="auto">
                <a:lnSpc>
                  <a:spcPct val="125000"/>
                </a:lnSpc>
                <a:extLst>
                  <a:ext uri="{35155182-B16C-46BC-9424-99874614C6A1}">
                    <wpsdc:indentchars xmlns:wpsdc="http://www.wps.cn/officeDocument/2017/drawingmlCustomData" val="200" checksum="4158780845"/>
                  </a:ext>
                </a:extLst>
              </a:pPr>
              <a:r>
                <a:rPr lang="zh-CN" altLang="en-US" sz="2400" dirty="0">
                  <a:solidFill>
                    <a:schemeClr val="bg1"/>
                  </a:solidFill>
                  <a:latin typeface="微软雅黑" panose="020B0503020204020204" pitchFamily="34" charset="-122"/>
                  <a:ea typeface="微软雅黑" panose="020B0503020204020204" pitchFamily="34" charset="-122"/>
                </a:rPr>
                <a:t>实干托举梦想，拼搏铸就辉煌。让我们更加紧密地团结在以习近平同志为核心的党中央周围，在省委领导下，坚定信心、团结奋斗，开拓创新、锐意进取，加快建设经济强省、美丽河北，奋力谱写中国式现代化建设河北篇章！</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12" name="文本框 11"/>
          <p:cNvSpPr txBox="1"/>
          <p:nvPr/>
        </p:nvSpPr>
        <p:spPr>
          <a:xfrm>
            <a:off x="1056640" y="2269490"/>
            <a:ext cx="4791075" cy="1630045"/>
          </a:xfrm>
          <a:prstGeom prst="rect">
            <a:avLst/>
          </a:prstGeom>
          <a:solidFill>
            <a:srgbClr val="000000">
              <a:alpha val="0"/>
            </a:srgbClr>
          </a:solidFill>
        </p:spPr>
        <p:txBody>
          <a:bodyPr wrap="square" rtlCol="0" anchor="ctr" anchorCtr="0">
            <a:spAutoFit/>
          </a:bodyPr>
          <a:p>
            <a:pPr indent="0" algn="l" fontAlgn="auto">
              <a:lnSpc>
                <a:spcPts val="3000"/>
              </a:lnSpc>
            </a:pP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1</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26</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日上午，河北省第十四届人民代表大会第四次会议在省会河北会堂开幕。省委书记、省人大常委会主任倪岳峰宣布大会开幕，省长王正谱作河北省人民政府工作报告。</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1769390528182073083_s"/>
          <p:cNvPicPr>
            <a:picLocks noChangeAspect="1"/>
          </p:cNvPicPr>
          <p:nvPr/>
        </p:nvPicPr>
        <p:blipFill>
          <a:blip r:embed="rId4"/>
          <a:stretch>
            <a:fillRect/>
          </a:stretch>
        </p:blipFill>
        <p:spPr>
          <a:xfrm>
            <a:off x="6278880" y="1585595"/>
            <a:ext cx="4746625" cy="31705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5992495"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a:t>
            </a:r>
            <a:r>
              <a:rPr lang="zh-CN" altLang="en-US" sz="2800" b="1">
                <a:solidFill>
                  <a:srgbClr val="FFC000"/>
                </a:solidFill>
                <a:latin typeface="微软雅黑" panose="020B0503020204020204" pitchFamily="34" charset="-122"/>
                <a:ea typeface="微软雅黑" panose="020B0503020204020204" pitchFamily="34" charset="-122"/>
              </a:rPr>
              <a:t>十四五</a:t>
            </a:r>
            <a:r>
              <a:rPr lang="en-US" altLang="zh-CN" sz="2800" b="1">
                <a:solidFill>
                  <a:srgbClr val="FFC000"/>
                </a:solidFill>
                <a:latin typeface="微软雅黑" panose="020B0503020204020204" pitchFamily="34" charset="-122"/>
                <a:ea typeface="微软雅黑" panose="020B0503020204020204" pitchFamily="34" charset="-122"/>
              </a:rPr>
              <a:t>”</a:t>
            </a:r>
            <a:r>
              <a:rPr lang="zh-CN" altLang="en-US" sz="2800" b="1">
                <a:solidFill>
                  <a:srgbClr val="FFC000"/>
                </a:solidFill>
                <a:latin typeface="微软雅黑" panose="020B0503020204020204" pitchFamily="34" charset="-122"/>
                <a:ea typeface="微软雅黑" panose="020B0503020204020204" pitchFamily="34" charset="-122"/>
              </a:rPr>
              <a:t>时期经济社会发展回顾</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5" name="组合 4"/>
          <p:cNvGrpSpPr/>
          <p:nvPr>
            <p:custDataLst>
              <p:tags r:id="rId7"/>
            </p:custDataLst>
          </p:nvPr>
        </p:nvGrpSpPr>
        <p:grpSpPr>
          <a:xfrm>
            <a:off x="1076960" y="1723390"/>
            <a:ext cx="10727690" cy="3223895"/>
            <a:chOff x="1696" y="2714"/>
            <a:chExt cx="16894" cy="5077"/>
          </a:xfrm>
        </p:grpSpPr>
        <p:sp>
          <p:nvSpPr>
            <p:cNvPr id="15" name="空心弧 14"/>
            <p:cNvSpPr/>
            <p:nvPr>
              <p:custDataLst>
                <p:tags r:id="rId8"/>
              </p:custDataLst>
            </p:nvPr>
          </p:nvSpPr>
          <p:spPr>
            <a:xfrm>
              <a:off x="1714" y="4647"/>
              <a:ext cx="1050" cy="1050"/>
            </a:xfrm>
            <a:prstGeom prst="blockArc">
              <a:avLst>
                <a:gd name="adj1" fmla="val 10800000"/>
                <a:gd name="adj2" fmla="val 19218431"/>
                <a:gd name="adj3" fmla="val 0"/>
              </a:avLst>
            </a:prstGeom>
            <a:gradFill>
              <a:gsLst>
                <a:gs pos="0">
                  <a:srgbClr val="6FADE2"/>
                </a:gs>
                <a:gs pos="100000">
                  <a:schemeClr val="bg1">
                    <a:alpha val="0"/>
                  </a:schemeClr>
                </a:gs>
              </a:gsLst>
              <a:lin ang="5400000" scaled="0"/>
            </a:gradFill>
            <a:ln w="38100">
              <a:gradFill>
                <a:gsLst>
                  <a:gs pos="0">
                    <a:srgbClr val="CB1712"/>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16" name="空心弧 15"/>
            <p:cNvSpPr/>
            <p:nvPr>
              <p:custDataLst>
                <p:tags r:id="rId9"/>
              </p:custDataLst>
            </p:nvPr>
          </p:nvSpPr>
          <p:spPr>
            <a:xfrm flipH="1" flipV="1">
              <a:off x="1714" y="4647"/>
              <a:ext cx="1050" cy="1050"/>
            </a:xfrm>
            <a:prstGeom prst="blockArc">
              <a:avLst>
                <a:gd name="adj1" fmla="val 10800000"/>
                <a:gd name="adj2" fmla="val 19218431"/>
                <a:gd name="adj3" fmla="val 0"/>
              </a:avLst>
            </a:prstGeom>
            <a:gradFill>
              <a:gsLst>
                <a:gs pos="0">
                  <a:srgbClr val="6FADE2"/>
                </a:gs>
                <a:gs pos="100000">
                  <a:schemeClr val="bg1">
                    <a:alpha val="0"/>
                  </a:schemeClr>
                </a:gs>
              </a:gsLst>
              <a:lin ang="5400000" scaled="0"/>
            </a:gradFill>
            <a:ln w="38100">
              <a:gradFill>
                <a:gsLst>
                  <a:gs pos="0">
                    <a:srgbClr val="CB1712"/>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18" name="空心弧 17"/>
            <p:cNvSpPr/>
            <p:nvPr>
              <p:custDataLst>
                <p:tags r:id="rId10"/>
              </p:custDataLst>
            </p:nvPr>
          </p:nvSpPr>
          <p:spPr>
            <a:xfrm>
              <a:off x="1696" y="6648"/>
              <a:ext cx="1050" cy="1050"/>
            </a:xfrm>
            <a:prstGeom prst="blockArc">
              <a:avLst>
                <a:gd name="adj1" fmla="val 10800000"/>
                <a:gd name="adj2" fmla="val 19218431"/>
                <a:gd name="adj3" fmla="val 0"/>
              </a:avLst>
            </a:prstGeom>
            <a:gradFill>
              <a:gsLst>
                <a:gs pos="0">
                  <a:srgbClr val="6FADE2"/>
                </a:gs>
                <a:gs pos="100000">
                  <a:schemeClr val="bg1">
                    <a:alpha val="0"/>
                  </a:schemeClr>
                </a:gs>
              </a:gsLst>
              <a:lin ang="5400000" scaled="0"/>
            </a:gradFill>
            <a:ln w="38100">
              <a:gradFill>
                <a:gsLst>
                  <a:gs pos="0">
                    <a:srgbClr val="CB1712"/>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19" name="空心弧 18"/>
            <p:cNvSpPr/>
            <p:nvPr>
              <p:custDataLst>
                <p:tags r:id="rId11"/>
              </p:custDataLst>
            </p:nvPr>
          </p:nvSpPr>
          <p:spPr>
            <a:xfrm flipH="1" flipV="1">
              <a:off x="1696" y="6648"/>
              <a:ext cx="1050" cy="1050"/>
            </a:xfrm>
            <a:prstGeom prst="blockArc">
              <a:avLst>
                <a:gd name="adj1" fmla="val 10800000"/>
                <a:gd name="adj2" fmla="val 19218431"/>
                <a:gd name="adj3" fmla="val 0"/>
              </a:avLst>
            </a:prstGeom>
            <a:gradFill>
              <a:gsLst>
                <a:gs pos="0">
                  <a:srgbClr val="6FADE2"/>
                </a:gs>
                <a:gs pos="100000">
                  <a:schemeClr val="bg1">
                    <a:alpha val="0"/>
                  </a:schemeClr>
                </a:gs>
              </a:gsLst>
              <a:lin ang="5400000" scaled="0"/>
            </a:gradFill>
            <a:ln w="38100">
              <a:gradFill>
                <a:gsLst>
                  <a:gs pos="0">
                    <a:srgbClr val="CB1712"/>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grpSp>
          <p:nvGrpSpPr>
            <p:cNvPr id="30" name="组合 29"/>
            <p:cNvGrpSpPr/>
            <p:nvPr>
              <p:custDataLst>
                <p:tags r:id="rId12"/>
              </p:custDataLst>
            </p:nvPr>
          </p:nvGrpSpPr>
          <p:grpSpPr>
            <a:xfrm rot="0">
              <a:off x="1717" y="2773"/>
              <a:ext cx="1050" cy="1050"/>
              <a:chOff x="1322" y="2437"/>
              <a:chExt cx="1050" cy="1050"/>
            </a:xfrm>
          </p:grpSpPr>
          <p:sp>
            <p:nvSpPr>
              <p:cNvPr id="14" name="空心弧 13"/>
              <p:cNvSpPr/>
              <p:nvPr>
                <p:custDataLst>
                  <p:tags r:id="rId13"/>
                </p:custDataLst>
              </p:nvPr>
            </p:nvSpPr>
            <p:spPr>
              <a:xfrm>
                <a:off x="1322" y="2437"/>
                <a:ext cx="1050" cy="1050"/>
              </a:xfrm>
              <a:prstGeom prst="blockArc">
                <a:avLst>
                  <a:gd name="adj1" fmla="val 10800000"/>
                  <a:gd name="adj2" fmla="val 19218431"/>
                  <a:gd name="adj3" fmla="val 0"/>
                </a:avLst>
              </a:prstGeom>
              <a:gradFill>
                <a:gsLst>
                  <a:gs pos="0">
                    <a:srgbClr val="CB1712"/>
                  </a:gs>
                  <a:gs pos="100000">
                    <a:schemeClr val="bg1">
                      <a:alpha val="0"/>
                    </a:schemeClr>
                  </a:gs>
                </a:gsLst>
                <a:lin ang="5400000" scaled="0"/>
              </a:gradFill>
              <a:ln w="38100">
                <a:gradFill>
                  <a:gsLst>
                    <a:gs pos="0">
                      <a:srgbClr val="CB1712"/>
                    </a:gs>
                    <a:gs pos="100000">
                      <a:schemeClr val="bg1"/>
                    </a:gs>
                  </a:gsLst>
                  <a:lin ang="462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17" name="空心弧 16"/>
              <p:cNvSpPr/>
              <p:nvPr>
                <p:custDataLst>
                  <p:tags r:id="rId14"/>
                </p:custDataLst>
              </p:nvPr>
            </p:nvSpPr>
            <p:spPr>
              <a:xfrm flipH="1" flipV="1">
                <a:off x="1322" y="2437"/>
                <a:ext cx="1050" cy="1050"/>
              </a:xfrm>
              <a:prstGeom prst="blockArc">
                <a:avLst>
                  <a:gd name="adj1" fmla="val 10800000"/>
                  <a:gd name="adj2" fmla="val 19218431"/>
                  <a:gd name="adj3" fmla="val 0"/>
                </a:avLst>
              </a:prstGeom>
              <a:gradFill>
                <a:gsLst>
                  <a:gs pos="0">
                    <a:srgbClr val="6FADE2"/>
                  </a:gs>
                  <a:gs pos="100000">
                    <a:schemeClr val="bg1">
                      <a:alpha val="0"/>
                    </a:schemeClr>
                  </a:gs>
                </a:gsLst>
                <a:lin ang="5400000" scaled="0"/>
              </a:gradFill>
              <a:ln w="38100">
                <a:gradFill>
                  <a:gsLst>
                    <a:gs pos="0">
                      <a:srgbClr val="CB1712"/>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20" name="文本框 19"/>
              <p:cNvSpPr txBox="1"/>
              <p:nvPr>
                <p:custDataLst>
                  <p:tags r:id="rId15"/>
                </p:custDataLst>
              </p:nvPr>
            </p:nvSpPr>
            <p:spPr>
              <a:xfrm>
                <a:off x="1401" y="2599"/>
                <a:ext cx="892" cy="725"/>
              </a:xfrm>
              <a:prstGeom prst="rect">
                <a:avLst/>
              </a:prstGeom>
              <a:noFill/>
            </p:spPr>
            <p:txBody>
              <a:bodyPr wrap="none" rtlCol="0">
                <a:spAutoFit/>
              </a:bodyPr>
              <a:lstStyle/>
              <a:p>
                <a:r>
                  <a:rPr lang="en-US" altLang="zh-CN" sz="2400" b="1" i="1" spc="300" dirty="0">
                    <a:solidFill>
                      <a:srgbClr val="12283F"/>
                    </a:solidFill>
                    <a:latin typeface="庞门正道标题体" panose="02010600030101010101" pitchFamily="2" charset="-122"/>
                    <a:ea typeface="庞门正道标题体" panose="02010600030101010101" pitchFamily="2" charset="-122"/>
                  </a:rPr>
                  <a:t>01</a:t>
                </a:r>
                <a:endParaRPr lang="en-US" altLang="zh-CN" sz="2400" b="1" i="1" spc="300" dirty="0">
                  <a:solidFill>
                    <a:srgbClr val="12283F"/>
                  </a:solidFill>
                  <a:latin typeface="庞门正道标题体" panose="02010600030101010101" pitchFamily="2" charset="-122"/>
                  <a:ea typeface="庞门正道标题体" panose="02010600030101010101" pitchFamily="2" charset="-122"/>
                </a:endParaRPr>
              </a:p>
            </p:txBody>
          </p:sp>
        </p:grpSp>
        <p:sp>
          <p:nvSpPr>
            <p:cNvPr id="21" name="文本框 20"/>
            <p:cNvSpPr txBox="1"/>
            <p:nvPr>
              <p:custDataLst>
                <p:tags r:id="rId16"/>
              </p:custDataLst>
            </p:nvPr>
          </p:nvSpPr>
          <p:spPr>
            <a:xfrm>
              <a:off x="1714" y="4840"/>
              <a:ext cx="892" cy="725"/>
            </a:xfrm>
            <a:prstGeom prst="rect">
              <a:avLst/>
            </a:prstGeom>
            <a:noFill/>
          </p:spPr>
          <p:txBody>
            <a:bodyPr wrap="none" rtlCol="0">
              <a:spAutoFit/>
            </a:bodyPr>
            <a:lstStyle/>
            <a:p>
              <a:r>
                <a:rPr lang="en-US" altLang="zh-CN" sz="2400" b="1" i="1" spc="300" dirty="0">
                  <a:solidFill>
                    <a:srgbClr val="12283F"/>
                  </a:solidFill>
                  <a:latin typeface="庞门正道标题体" panose="02010600030101010101" pitchFamily="2" charset="-122"/>
                  <a:ea typeface="庞门正道标题体" panose="02010600030101010101" pitchFamily="2" charset="-122"/>
                </a:rPr>
                <a:t>02</a:t>
              </a:r>
              <a:endParaRPr lang="en-US" altLang="zh-CN" sz="2400" b="1" i="1" spc="300" dirty="0">
                <a:solidFill>
                  <a:srgbClr val="12283F"/>
                </a:solidFill>
                <a:latin typeface="庞门正道标题体" panose="02010600030101010101" pitchFamily="2" charset="-122"/>
                <a:ea typeface="庞门正道标题体" panose="02010600030101010101" pitchFamily="2" charset="-122"/>
              </a:endParaRPr>
            </a:p>
          </p:txBody>
        </p:sp>
        <p:sp>
          <p:nvSpPr>
            <p:cNvPr id="22" name="文本框 21"/>
            <p:cNvSpPr txBox="1"/>
            <p:nvPr>
              <p:custDataLst>
                <p:tags r:id="rId17"/>
              </p:custDataLst>
            </p:nvPr>
          </p:nvSpPr>
          <p:spPr>
            <a:xfrm>
              <a:off x="1715" y="6811"/>
              <a:ext cx="892" cy="725"/>
            </a:xfrm>
            <a:prstGeom prst="rect">
              <a:avLst/>
            </a:prstGeom>
            <a:noFill/>
          </p:spPr>
          <p:txBody>
            <a:bodyPr wrap="none" rtlCol="0">
              <a:spAutoFit/>
            </a:bodyPr>
            <a:lstStyle/>
            <a:p>
              <a:r>
                <a:rPr lang="en-US" altLang="zh-CN" sz="2400" b="1" i="1" spc="300" dirty="0">
                  <a:solidFill>
                    <a:srgbClr val="12283F"/>
                  </a:solidFill>
                  <a:latin typeface="庞门正道标题体" panose="02010600030101010101" pitchFamily="2" charset="-122"/>
                  <a:ea typeface="庞门正道标题体" panose="02010600030101010101" pitchFamily="2" charset="-122"/>
                </a:rPr>
                <a:t>03</a:t>
              </a:r>
              <a:endParaRPr lang="en-US" altLang="zh-CN" sz="2400" b="1" i="1" spc="300" dirty="0">
                <a:solidFill>
                  <a:srgbClr val="12283F"/>
                </a:solidFill>
                <a:latin typeface="庞门正道标题体" panose="02010600030101010101" pitchFamily="2" charset="-122"/>
                <a:ea typeface="庞门正道标题体" panose="02010600030101010101" pitchFamily="2" charset="-122"/>
              </a:endParaRPr>
            </a:p>
          </p:txBody>
        </p:sp>
        <p:sp>
          <p:nvSpPr>
            <p:cNvPr id="23" name="文本框 22"/>
            <p:cNvSpPr txBox="1"/>
            <p:nvPr>
              <p:custDataLst>
                <p:tags r:id="rId18"/>
              </p:custDataLst>
            </p:nvPr>
          </p:nvSpPr>
          <p:spPr>
            <a:xfrm>
              <a:off x="3109" y="2714"/>
              <a:ext cx="6429" cy="1210"/>
            </a:xfrm>
            <a:prstGeom prst="rect">
              <a:avLst/>
            </a:prstGeom>
            <a:solidFill>
              <a:srgbClr val="000000">
                <a:alpha val="0"/>
              </a:srgbClr>
            </a:solidFill>
          </p:spPr>
          <p:txBody>
            <a:bodyPr wrap="square" rtlCol="0" anchor="t">
              <a:spAutoFit/>
            </a:bodyPr>
            <a:lstStyle/>
            <a:p>
              <a:pPr algn="l"/>
              <a:r>
                <a:rPr lang="zh-CN" altLang="en-US" sz="2200" b="1" dirty="0">
                  <a:solidFill>
                    <a:schemeClr val="tx1"/>
                  </a:solidFill>
                  <a:latin typeface="微软雅黑" panose="020B0503020204020204" pitchFamily="34" charset="-122"/>
                  <a:ea typeface="微软雅黑" panose="020B0503020204020204" pitchFamily="34" charset="-122"/>
                </a:rPr>
                <a:t>这五年，高质量发展扎实推进，</a:t>
              </a:r>
              <a:endParaRPr lang="zh-CN" altLang="en-US" sz="2200" b="1" dirty="0">
                <a:solidFill>
                  <a:schemeClr val="tx1"/>
                </a:solidFill>
                <a:latin typeface="微软雅黑" panose="020B0503020204020204" pitchFamily="34" charset="-122"/>
                <a:ea typeface="微软雅黑" panose="020B0503020204020204" pitchFamily="34" charset="-122"/>
              </a:endParaRPr>
            </a:p>
            <a:p>
              <a:pPr algn="l"/>
              <a:r>
                <a:rPr lang="zh-CN" altLang="en-US" sz="2200" b="1" dirty="0">
                  <a:solidFill>
                    <a:schemeClr val="tx1"/>
                  </a:solidFill>
                  <a:latin typeface="微软雅黑" panose="020B0503020204020204" pitchFamily="34" charset="-122"/>
                  <a:ea typeface="微软雅黑" panose="020B0503020204020204" pitchFamily="34" charset="-122"/>
                </a:rPr>
                <a:t>经济实力跃上新台阶。</a:t>
              </a:r>
              <a:endParaRPr lang="zh-CN" altLang="en-US" sz="2200" b="1" dirty="0">
                <a:solidFill>
                  <a:schemeClr val="tx1"/>
                </a:solidFill>
                <a:latin typeface="微软雅黑" panose="020B0503020204020204" pitchFamily="34" charset="-122"/>
                <a:ea typeface="微软雅黑" panose="020B0503020204020204" pitchFamily="34" charset="-122"/>
              </a:endParaRPr>
            </a:p>
          </p:txBody>
        </p:sp>
        <p:sp>
          <p:nvSpPr>
            <p:cNvPr id="24" name="文本框 23"/>
            <p:cNvSpPr txBox="1"/>
            <p:nvPr>
              <p:custDataLst>
                <p:tags r:id="rId19"/>
              </p:custDataLst>
            </p:nvPr>
          </p:nvSpPr>
          <p:spPr>
            <a:xfrm>
              <a:off x="3177" y="4562"/>
              <a:ext cx="6810" cy="1210"/>
            </a:xfrm>
            <a:prstGeom prst="rect">
              <a:avLst/>
            </a:prstGeom>
            <a:solidFill>
              <a:srgbClr val="000000">
                <a:alpha val="0"/>
              </a:srgbClr>
            </a:solidFill>
          </p:spPr>
          <p:txBody>
            <a:bodyPr wrap="square" rtlCol="0" anchor="t">
              <a:spAutoFit/>
            </a:bodyPr>
            <a:lstStyle/>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这五年，雄安新区拔节生长，</a:t>
              </a:r>
              <a:endParaRPr lang="zh-CN" altLang="en-US" sz="2200" b="1" dirty="0">
                <a:latin typeface="微软雅黑" panose="020B0503020204020204" pitchFamily="34" charset="-122"/>
                <a:ea typeface="微软雅黑" panose="020B0503020204020204" pitchFamily="34" charset="-122"/>
                <a:sym typeface="+mn-ea"/>
              </a:endParaRPr>
            </a:p>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京津冀协同发展成果丰硕。</a:t>
              </a:r>
              <a:endParaRPr lang="zh-CN" altLang="en-US" sz="2200" b="1" dirty="0">
                <a:latin typeface="微软雅黑" panose="020B0503020204020204" pitchFamily="34" charset="-122"/>
                <a:ea typeface="微软雅黑" panose="020B0503020204020204" pitchFamily="34" charset="-122"/>
                <a:sym typeface="+mn-ea"/>
              </a:endParaRPr>
            </a:p>
          </p:txBody>
        </p:sp>
        <p:sp>
          <p:nvSpPr>
            <p:cNvPr id="25" name="文本框 24"/>
            <p:cNvSpPr txBox="1"/>
            <p:nvPr>
              <p:custDataLst>
                <p:tags r:id="rId20"/>
              </p:custDataLst>
            </p:nvPr>
          </p:nvSpPr>
          <p:spPr>
            <a:xfrm>
              <a:off x="3178" y="6581"/>
              <a:ext cx="6778" cy="1210"/>
            </a:xfrm>
            <a:prstGeom prst="rect">
              <a:avLst/>
            </a:prstGeom>
            <a:solidFill>
              <a:srgbClr val="000000">
                <a:alpha val="0"/>
              </a:srgbClr>
            </a:solidFill>
          </p:spPr>
          <p:txBody>
            <a:bodyPr wrap="square" rtlCol="0" anchor="t">
              <a:spAutoFit/>
            </a:bodyPr>
            <a:lstStyle/>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这五年，创新动能加速释放，</a:t>
              </a:r>
              <a:endParaRPr lang="zh-CN" altLang="en-US" sz="2200" b="1" dirty="0">
                <a:latin typeface="微软雅黑" panose="020B0503020204020204" pitchFamily="34" charset="-122"/>
                <a:ea typeface="微软雅黑" panose="020B0503020204020204" pitchFamily="34" charset="-122"/>
                <a:sym typeface="+mn-ea"/>
              </a:endParaRPr>
            </a:p>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转型升级步伐加快。</a:t>
              </a:r>
              <a:endParaRPr lang="zh-CN" altLang="en-US" sz="2200" b="1" dirty="0">
                <a:latin typeface="微软雅黑" panose="020B0503020204020204" pitchFamily="34" charset="-122"/>
                <a:ea typeface="微软雅黑" panose="020B0503020204020204" pitchFamily="34" charset="-122"/>
                <a:sym typeface="+mn-ea"/>
              </a:endParaRPr>
            </a:p>
          </p:txBody>
        </p:sp>
        <p:sp>
          <p:nvSpPr>
            <p:cNvPr id="27" name="文本框 26"/>
            <p:cNvSpPr txBox="1"/>
            <p:nvPr>
              <p:custDataLst>
                <p:tags r:id="rId21"/>
              </p:custDataLst>
            </p:nvPr>
          </p:nvSpPr>
          <p:spPr>
            <a:xfrm>
              <a:off x="11580" y="2727"/>
              <a:ext cx="6410" cy="1210"/>
            </a:xfrm>
            <a:prstGeom prst="rect">
              <a:avLst/>
            </a:prstGeom>
            <a:solidFill>
              <a:srgbClr val="000000">
                <a:alpha val="0"/>
              </a:srgbClr>
            </a:solidFill>
          </p:spPr>
          <p:txBody>
            <a:bodyPr wrap="square" rtlCol="0" anchor="t">
              <a:spAutoFit/>
            </a:bodyPr>
            <a:lstStyle/>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这五年，改革开放纵深推进，动力活力持续增强。</a:t>
              </a:r>
              <a:endParaRPr lang="zh-CN" altLang="en-US" sz="2200" b="1" dirty="0">
                <a:latin typeface="微软雅黑" panose="020B0503020204020204" pitchFamily="34" charset="-122"/>
                <a:ea typeface="微软雅黑" panose="020B0503020204020204" pitchFamily="34" charset="-122"/>
                <a:sym typeface="+mn-ea"/>
              </a:endParaRPr>
            </a:p>
          </p:txBody>
        </p:sp>
        <p:sp>
          <p:nvSpPr>
            <p:cNvPr id="33" name="文本框 32"/>
            <p:cNvSpPr txBox="1"/>
            <p:nvPr>
              <p:custDataLst>
                <p:tags r:id="rId22"/>
              </p:custDataLst>
            </p:nvPr>
          </p:nvSpPr>
          <p:spPr>
            <a:xfrm>
              <a:off x="11596" y="4617"/>
              <a:ext cx="6890" cy="1210"/>
            </a:xfrm>
            <a:prstGeom prst="rect">
              <a:avLst/>
            </a:prstGeom>
            <a:solidFill>
              <a:srgbClr val="000000">
                <a:alpha val="0"/>
              </a:srgbClr>
            </a:solidFill>
          </p:spPr>
          <p:txBody>
            <a:bodyPr wrap="square" rtlCol="0" anchor="t">
              <a:spAutoFit/>
            </a:bodyPr>
            <a:lstStyle/>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这五年，生态环境大幅改</a:t>
              </a:r>
              <a:r>
                <a:rPr lang="zh-CN" altLang="en-US" sz="2200" b="1" dirty="0">
                  <a:latin typeface="微软雅黑" panose="020B0503020204020204" pitchFamily="34" charset="-122"/>
                  <a:ea typeface="微软雅黑" panose="020B0503020204020204" pitchFamily="34" charset="-122"/>
                  <a:sym typeface="+mn-ea"/>
                </a:rPr>
                <a:t>善，</a:t>
              </a:r>
              <a:endParaRPr lang="zh-CN" altLang="en-US" sz="2200" b="1" dirty="0">
                <a:latin typeface="微软雅黑" panose="020B0503020204020204" pitchFamily="34" charset="-122"/>
                <a:ea typeface="微软雅黑" panose="020B0503020204020204" pitchFamily="34" charset="-122"/>
                <a:sym typeface="+mn-ea"/>
              </a:endParaRPr>
            </a:p>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绿色转型</a:t>
              </a:r>
              <a:r>
                <a:rPr lang="zh-CN" altLang="en-US" sz="2200" b="1" dirty="0">
                  <a:latin typeface="微软雅黑" panose="020B0503020204020204" pitchFamily="34" charset="-122"/>
                  <a:ea typeface="微软雅黑" panose="020B0503020204020204" pitchFamily="34" charset="-122"/>
                  <a:sym typeface="+mn-ea"/>
                </a:rPr>
                <a:t>成色更足。</a:t>
              </a:r>
              <a:endParaRPr lang="zh-CN" altLang="en-US" sz="2200" b="1" dirty="0">
                <a:latin typeface="微软雅黑" panose="020B0503020204020204" pitchFamily="34" charset="-122"/>
                <a:ea typeface="微软雅黑" panose="020B0503020204020204" pitchFamily="34" charset="-122"/>
                <a:sym typeface="+mn-ea"/>
              </a:endParaRPr>
            </a:p>
          </p:txBody>
        </p:sp>
        <p:sp>
          <p:nvSpPr>
            <p:cNvPr id="34" name="文本框 33"/>
            <p:cNvSpPr txBox="1"/>
            <p:nvPr>
              <p:custDataLst>
                <p:tags r:id="rId23"/>
              </p:custDataLst>
            </p:nvPr>
          </p:nvSpPr>
          <p:spPr>
            <a:xfrm>
              <a:off x="11578" y="6581"/>
              <a:ext cx="7012" cy="1210"/>
            </a:xfrm>
            <a:prstGeom prst="rect">
              <a:avLst/>
            </a:prstGeom>
            <a:solidFill>
              <a:srgbClr val="000000">
                <a:alpha val="0"/>
              </a:srgbClr>
            </a:solidFill>
          </p:spPr>
          <p:txBody>
            <a:bodyPr wrap="square" rtlCol="0" anchor="t">
              <a:spAutoFit/>
            </a:bodyPr>
            <a:lstStyle/>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这五年，民生保障扎实稳固，</a:t>
              </a:r>
              <a:endParaRPr lang="zh-CN" altLang="en-US" sz="2200" b="1" dirty="0">
                <a:latin typeface="微软雅黑" panose="020B0503020204020204" pitchFamily="34" charset="-122"/>
                <a:ea typeface="微软雅黑" panose="020B0503020204020204" pitchFamily="34" charset="-122"/>
                <a:sym typeface="+mn-ea"/>
              </a:endParaRPr>
            </a:p>
            <a:p>
              <a:pPr lvl="0" algn="l">
                <a:buClrTx/>
                <a:buSzTx/>
                <a:buFontTx/>
              </a:pPr>
              <a:r>
                <a:rPr lang="zh-CN" altLang="en-US" sz="2200" b="1" dirty="0">
                  <a:latin typeface="微软雅黑" panose="020B0503020204020204" pitchFamily="34" charset="-122"/>
                  <a:ea typeface="微软雅黑" panose="020B0503020204020204" pitchFamily="34" charset="-122"/>
                  <a:sym typeface="+mn-ea"/>
                </a:rPr>
                <a:t>社会大局和谐稳定。</a:t>
              </a:r>
              <a:endParaRPr lang="zh-CN" altLang="en-US" sz="2200" b="1" dirty="0">
                <a:latin typeface="微软雅黑" panose="020B0503020204020204" pitchFamily="34" charset="-122"/>
                <a:ea typeface="微软雅黑" panose="020B0503020204020204" pitchFamily="34" charset="-122"/>
                <a:sym typeface="+mn-ea"/>
              </a:endParaRPr>
            </a:p>
          </p:txBody>
        </p:sp>
        <p:grpSp>
          <p:nvGrpSpPr>
            <p:cNvPr id="31" name="组合 30"/>
            <p:cNvGrpSpPr/>
            <p:nvPr>
              <p:custDataLst>
                <p:tags r:id="rId24"/>
              </p:custDataLst>
            </p:nvPr>
          </p:nvGrpSpPr>
          <p:grpSpPr>
            <a:xfrm rot="0">
              <a:off x="10050" y="4677"/>
              <a:ext cx="1050" cy="1050"/>
              <a:chOff x="1322" y="2437"/>
              <a:chExt cx="1050" cy="1050"/>
            </a:xfrm>
          </p:grpSpPr>
          <p:sp>
            <p:nvSpPr>
              <p:cNvPr id="26" name="空心弧 25"/>
              <p:cNvSpPr/>
              <p:nvPr>
                <p:custDataLst>
                  <p:tags r:id="rId25"/>
                </p:custDataLst>
              </p:nvPr>
            </p:nvSpPr>
            <p:spPr>
              <a:xfrm>
                <a:off x="1322" y="2437"/>
                <a:ext cx="1050" cy="1050"/>
              </a:xfrm>
              <a:prstGeom prst="blockArc">
                <a:avLst>
                  <a:gd name="adj1" fmla="val 10800000"/>
                  <a:gd name="adj2" fmla="val 19218431"/>
                  <a:gd name="adj3" fmla="val 0"/>
                </a:avLst>
              </a:prstGeom>
              <a:gradFill>
                <a:gsLst>
                  <a:gs pos="0">
                    <a:srgbClr val="CB1712"/>
                  </a:gs>
                  <a:gs pos="100000">
                    <a:schemeClr val="bg1">
                      <a:alpha val="0"/>
                    </a:schemeClr>
                  </a:gs>
                </a:gsLst>
                <a:lin ang="5400000" scaled="0"/>
              </a:gradFill>
              <a:ln w="38100">
                <a:gradFill>
                  <a:gsLst>
                    <a:gs pos="0">
                      <a:srgbClr val="CB1712"/>
                    </a:gs>
                    <a:gs pos="100000">
                      <a:schemeClr val="bg1"/>
                    </a:gs>
                  </a:gsLst>
                  <a:lin ang="462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28" name="空心弧 27"/>
              <p:cNvSpPr/>
              <p:nvPr>
                <p:custDataLst>
                  <p:tags r:id="rId26"/>
                </p:custDataLst>
              </p:nvPr>
            </p:nvSpPr>
            <p:spPr>
              <a:xfrm flipH="1" flipV="1">
                <a:off x="1322" y="2437"/>
                <a:ext cx="1050" cy="1050"/>
              </a:xfrm>
              <a:prstGeom prst="blockArc">
                <a:avLst>
                  <a:gd name="adj1" fmla="val 10800000"/>
                  <a:gd name="adj2" fmla="val 19218431"/>
                  <a:gd name="adj3" fmla="val 0"/>
                </a:avLst>
              </a:prstGeom>
              <a:gradFill>
                <a:gsLst>
                  <a:gs pos="0">
                    <a:srgbClr val="6FADE2"/>
                  </a:gs>
                  <a:gs pos="100000">
                    <a:schemeClr val="bg1">
                      <a:alpha val="0"/>
                    </a:schemeClr>
                  </a:gs>
                </a:gsLst>
                <a:lin ang="5400000" scaled="0"/>
              </a:gradFill>
              <a:ln w="38100">
                <a:gradFill>
                  <a:gsLst>
                    <a:gs pos="0">
                      <a:srgbClr val="CB1712"/>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38" name="文本框 37"/>
              <p:cNvSpPr txBox="1"/>
              <p:nvPr>
                <p:custDataLst>
                  <p:tags r:id="rId27"/>
                </p:custDataLst>
              </p:nvPr>
            </p:nvSpPr>
            <p:spPr>
              <a:xfrm>
                <a:off x="1401" y="2599"/>
                <a:ext cx="892" cy="725"/>
              </a:xfrm>
              <a:prstGeom prst="rect">
                <a:avLst/>
              </a:prstGeom>
              <a:noFill/>
            </p:spPr>
            <p:txBody>
              <a:bodyPr wrap="none" rtlCol="0">
                <a:spAutoFit/>
              </a:bodyPr>
              <a:p>
                <a:r>
                  <a:rPr lang="en-US" altLang="zh-CN" sz="2400" b="1" i="1" spc="300" dirty="0">
                    <a:solidFill>
                      <a:srgbClr val="12283F"/>
                    </a:solidFill>
                    <a:latin typeface="庞门正道标题体" panose="02010600030101010101" pitchFamily="2" charset="-122"/>
                    <a:ea typeface="庞门正道标题体" panose="02010600030101010101" pitchFamily="2" charset="-122"/>
                  </a:rPr>
                  <a:t>05</a:t>
                </a:r>
                <a:endParaRPr lang="en-US" altLang="zh-CN" sz="2400" b="1" i="1" spc="300" dirty="0">
                  <a:solidFill>
                    <a:srgbClr val="12283F"/>
                  </a:solidFill>
                  <a:latin typeface="庞门正道标题体" panose="02010600030101010101" pitchFamily="2" charset="-122"/>
                  <a:ea typeface="庞门正道标题体" panose="02010600030101010101" pitchFamily="2" charset="-122"/>
                </a:endParaRPr>
              </a:p>
            </p:txBody>
          </p:sp>
        </p:grpSp>
        <p:grpSp>
          <p:nvGrpSpPr>
            <p:cNvPr id="47" name="组合 46"/>
            <p:cNvGrpSpPr/>
            <p:nvPr>
              <p:custDataLst>
                <p:tags r:id="rId28"/>
              </p:custDataLst>
            </p:nvPr>
          </p:nvGrpSpPr>
          <p:grpSpPr>
            <a:xfrm rot="0">
              <a:off x="10088" y="2772"/>
              <a:ext cx="1050" cy="1050"/>
              <a:chOff x="1322" y="2437"/>
              <a:chExt cx="1050" cy="1050"/>
            </a:xfrm>
          </p:grpSpPr>
          <p:sp>
            <p:nvSpPr>
              <p:cNvPr id="48" name="空心弧 47"/>
              <p:cNvSpPr/>
              <p:nvPr>
                <p:custDataLst>
                  <p:tags r:id="rId29"/>
                </p:custDataLst>
              </p:nvPr>
            </p:nvSpPr>
            <p:spPr>
              <a:xfrm>
                <a:off x="1322" y="2437"/>
                <a:ext cx="1050" cy="1050"/>
              </a:xfrm>
              <a:prstGeom prst="blockArc">
                <a:avLst>
                  <a:gd name="adj1" fmla="val 10800000"/>
                  <a:gd name="adj2" fmla="val 19218431"/>
                  <a:gd name="adj3" fmla="val 0"/>
                </a:avLst>
              </a:prstGeom>
              <a:gradFill>
                <a:gsLst>
                  <a:gs pos="0">
                    <a:srgbClr val="CB1712"/>
                  </a:gs>
                  <a:gs pos="100000">
                    <a:schemeClr val="bg1">
                      <a:alpha val="0"/>
                    </a:schemeClr>
                  </a:gs>
                </a:gsLst>
                <a:lin ang="5400000" scaled="0"/>
              </a:gradFill>
              <a:ln w="38100">
                <a:gradFill>
                  <a:gsLst>
                    <a:gs pos="0">
                      <a:srgbClr val="CB1712"/>
                    </a:gs>
                    <a:gs pos="100000">
                      <a:schemeClr val="bg1"/>
                    </a:gs>
                  </a:gsLst>
                  <a:lin ang="462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49" name="空心弧 48"/>
              <p:cNvSpPr/>
              <p:nvPr>
                <p:custDataLst>
                  <p:tags r:id="rId30"/>
                </p:custDataLst>
              </p:nvPr>
            </p:nvSpPr>
            <p:spPr>
              <a:xfrm flipH="1" flipV="1">
                <a:off x="1322" y="2437"/>
                <a:ext cx="1050" cy="1050"/>
              </a:xfrm>
              <a:prstGeom prst="blockArc">
                <a:avLst>
                  <a:gd name="adj1" fmla="val 10800000"/>
                  <a:gd name="adj2" fmla="val 19218431"/>
                  <a:gd name="adj3" fmla="val 0"/>
                </a:avLst>
              </a:prstGeom>
              <a:gradFill>
                <a:gsLst>
                  <a:gs pos="0">
                    <a:srgbClr val="6FADE2"/>
                  </a:gs>
                  <a:gs pos="100000">
                    <a:schemeClr val="bg1">
                      <a:alpha val="0"/>
                    </a:schemeClr>
                  </a:gs>
                </a:gsLst>
                <a:lin ang="5400000" scaled="0"/>
              </a:gradFill>
              <a:ln w="38100">
                <a:gradFill>
                  <a:gsLst>
                    <a:gs pos="0">
                      <a:srgbClr val="CB1712"/>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50" name="文本框 49"/>
              <p:cNvSpPr txBox="1"/>
              <p:nvPr>
                <p:custDataLst>
                  <p:tags r:id="rId31"/>
                </p:custDataLst>
              </p:nvPr>
            </p:nvSpPr>
            <p:spPr>
              <a:xfrm>
                <a:off x="1401" y="2599"/>
                <a:ext cx="892" cy="725"/>
              </a:xfrm>
              <a:prstGeom prst="rect">
                <a:avLst/>
              </a:prstGeom>
              <a:noFill/>
            </p:spPr>
            <p:txBody>
              <a:bodyPr wrap="none" rtlCol="0">
                <a:spAutoFit/>
              </a:bodyPr>
              <a:lstStyle/>
              <a:p>
                <a:r>
                  <a:rPr lang="en-US" altLang="zh-CN" sz="2400" b="1" i="1" spc="300" dirty="0">
                    <a:solidFill>
                      <a:srgbClr val="12283F"/>
                    </a:solidFill>
                    <a:latin typeface="庞门正道标题体" panose="02010600030101010101" pitchFamily="2" charset="-122"/>
                    <a:ea typeface="庞门正道标题体" panose="02010600030101010101" pitchFamily="2" charset="-122"/>
                  </a:rPr>
                  <a:t>04</a:t>
                </a:r>
                <a:endParaRPr lang="en-US" altLang="zh-CN" sz="2400" b="1" i="1" spc="300" dirty="0">
                  <a:solidFill>
                    <a:srgbClr val="12283F"/>
                  </a:solidFill>
                  <a:latin typeface="庞门正道标题体" panose="02010600030101010101" pitchFamily="2" charset="-122"/>
                  <a:ea typeface="庞门正道标题体" panose="02010600030101010101" pitchFamily="2" charset="-122"/>
                </a:endParaRPr>
              </a:p>
            </p:txBody>
          </p:sp>
        </p:grpSp>
        <p:grpSp>
          <p:nvGrpSpPr>
            <p:cNvPr id="51" name="组合 50"/>
            <p:cNvGrpSpPr/>
            <p:nvPr>
              <p:custDataLst>
                <p:tags r:id="rId32"/>
              </p:custDataLst>
            </p:nvPr>
          </p:nvGrpSpPr>
          <p:grpSpPr>
            <a:xfrm rot="0">
              <a:off x="10071" y="6648"/>
              <a:ext cx="1050" cy="1050"/>
              <a:chOff x="1322" y="2437"/>
              <a:chExt cx="1050" cy="1050"/>
            </a:xfrm>
          </p:grpSpPr>
          <p:sp>
            <p:nvSpPr>
              <p:cNvPr id="52" name="空心弧 51"/>
              <p:cNvSpPr/>
              <p:nvPr>
                <p:custDataLst>
                  <p:tags r:id="rId33"/>
                </p:custDataLst>
              </p:nvPr>
            </p:nvSpPr>
            <p:spPr>
              <a:xfrm>
                <a:off x="1322" y="2437"/>
                <a:ext cx="1050" cy="1050"/>
              </a:xfrm>
              <a:prstGeom prst="blockArc">
                <a:avLst>
                  <a:gd name="adj1" fmla="val 10800000"/>
                  <a:gd name="adj2" fmla="val 19218431"/>
                  <a:gd name="adj3" fmla="val 0"/>
                </a:avLst>
              </a:prstGeom>
              <a:gradFill>
                <a:gsLst>
                  <a:gs pos="0">
                    <a:srgbClr val="CB1712"/>
                  </a:gs>
                  <a:gs pos="100000">
                    <a:schemeClr val="bg1">
                      <a:alpha val="0"/>
                    </a:schemeClr>
                  </a:gs>
                </a:gsLst>
                <a:lin ang="5400000" scaled="0"/>
              </a:gradFill>
              <a:ln w="38100">
                <a:gradFill>
                  <a:gsLst>
                    <a:gs pos="0">
                      <a:srgbClr val="CB1712"/>
                    </a:gs>
                    <a:gs pos="100000">
                      <a:schemeClr val="bg1"/>
                    </a:gs>
                  </a:gsLst>
                  <a:lin ang="462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53" name="空心弧 52"/>
              <p:cNvSpPr/>
              <p:nvPr>
                <p:custDataLst>
                  <p:tags r:id="rId34"/>
                </p:custDataLst>
              </p:nvPr>
            </p:nvSpPr>
            <p:spPr>
              <a:xfrm flipH="1" flipV="1">
                <a:off x="1322" y="2437"/>
                <a:ext cx="1050" cy="1050"/>
              </a:xfrm>
              <a:prstGeom prst="blockArc">
                <a:avLst>
                  <a:gd name="adj1" fmla="val 10800000"/>
                  <a:gd name="adj2" fmla="val 19218431"/>
                  <a:gd name="adj3" fmla="val 0"/>
                </a:avLst>
              </a:prstGeom>
              <a:gradFill>
                <a:gsLst>
                  <a:gs pos="0">
                    <a:srgbClr val="6FADE2"/>
                  </a:gs>
                  <a:gs pos="100000">
                    <a:schemeClr val="bg1">
                      <a:alpha val="0"/>
                    </a:schemeClr>
                  </a:gs>
                </a:gsLst>
                <a:lin ang="5400000" scaled="0"/>
              </a:gradFill>
              <a:ln w="38100">
                <a:gradFill>
                  <a:gsLst>
                    <a:gs pos="0">
                      <a:srgbClr val="CB1712"/>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思源黑体 CN Regular" panose="020B0500000000000000" charset="-122"/>
                  <a:ea typeface="思源黑体 CN Regular" panose="020B0500000000000000" charset="-122"/>
                </a:endParaRPr>
              </a:p>
            </p:txBody>
          </p:sp>
          <p:sp>
            <p:nvSpPr>
              <p:cNvPr id="54" name="文本框 53"/>
              <p:cNvSpPr txBox="1"/>
              <p:nvPr>
                <p:custDataLst>
                  <p:tags r:id="rId35"/>
                </p:custDataLst>
              </p:nvPr>
            </p:nvSpPr>
            <p:spPr>
              <a:xfrm>
                <a:off x="1401" y="2599"/>
                <a:ext cx="892" cy="725"/>
              </a:xfrm>
              <a:prstGeom prst="rect">
                <a:avLst/>
              </a:prstGeom>
              <a:noFill/>
            </p:spPr>
            <p:txBody>
              <a:bodyPr wrap="none" rtlCol="0">
                <a:spAutoFit/>
              </a:bodyPr>
              <a:lstStyle/>
              <a:p>
                <a:r>
                  <a:rPr lang="en-US" altLang="zh-CN" sz="2400" b="1" i="1" spc="300" dirty="0">
                    <a:solidFill>
                      <a:srgbClr val="12283F"/>
                    </a:solidFill>
                    <a:latin typeface="庞门正道标题体" panose="02010600030101010101" pitchFamily="2" charset="-122"/>
                    <a:ea typeface="庞门正道标题体" panose="02010600030101010101" pitchFamily="2" charset="-122"/>
                  </a:rPr>
                  <a:t>06</a:t>
                </a:r>
                <a:endParaRPr lang="en-US" altLang="zh-CN" sz="2400" b="1" i="1" spc="300" dirty="0">
                  <a:solidFill>
                    <a:srgbClr val="12283F"/>
                  </a:solidFill>
                  <a:latin typeface="庞门正道标题体" panose="02010600030101010101" pitchFamily="2" charset="-122"/>
                  <a:ea typeface="庞门正道标题体" panose="02010600030101010101" pitchFamily="2"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5735955"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sym typeface="+mn-ea"/>
              </a:rPr>
              <a:t>“</a:t>
            </a:r>
            <a:r>
              <a:rPr lang="zh-CN" altLang="en-US" sz="2800" b="1">
                <a:solidFill>
                  <a:srgbClr val="FFC000"/>
                </a:solidFill>
                <a:latin typeface="微软雅黑" panose="020B0503020204020204" pitchFamily="34" charset="-122"/>
                <a:ea typeface="微软雅黑" panose="020B0503020204020204" pitchFamily="34" charset="-122"/>
                <a:sym typeface="+mn-ea"/>
              </a:rPr>
              <a:t>十五五</a:t>
            </a:r>
            <a:r>
              <a:rPr lang="en-US" altLang="zh-CN" sz="2800" b="1">
                <a:solidFill>
                  <a:srgbClr val="FFC000"/>
                </a:solidFill>
                <a:latin typeface="微软雅黑" panose="020B0503020204020204" pitchFamily="34" charset="-122"/>
                <a:ea typeface="微软雅黑" panose="020B0503020204020204" pitchFamily="34" charset="-122"/>
                <a:sym typeface="+mn-ea"/>
              </a:rPr>
              <a:t>”</a:t>
            </a:r>
            <a:r>
              <a:rPr lang="zh-CN" altLang="en-US" sz="2800" b="1">
                <a:solidFill>
                  <a:srgbClr val="FFC000"/>
                </a:solidFill>
                <a:latin typeface="微软雅黑" panose="020B0503020204020204" pitchFamily="34" charset="-122"/>
                <a:ea typeface="微软雅黑" panose="020B0503020204020204" pitchFamily="34" charset="-122"/>
                <a:sym typeface="+mn-ea"/>
              </a:rPr>
              <a:t>时期的主要目标任务</a:t>
            </a:r>
            <a:endParaRPr lang="zh-CN" altLang="en-US" sz="2800" b="1">
              <a:solidFill>
                <a:srgbClr val="FFC000"/>
              </a:solidFill>
              <a:latin typeface="微软雅黑" panose="020B0503020204020204" pitchFamily="34" charset="-122"/>
              <a:ea typeface="微软雅黑" panose="020B0503020204020204" pitchFamily="34" charset="-122"/>
              <a:sym typeface="+mn-ea"/>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5" name="组合 4"/>
          <p:cNvGrpSpPr/>
          <p:nvPr/>
        </p:nvGrpSpPr>
        <p:grpSpPr>
          <a:xfrm>
            <a:off x="610235" y="1288415"/>
            <a:ext cx="10963910" cy="4304030"/>
            <a:chOff x="961" y="2029"/>
            <a:chExt cx="17266" cy="6778"/>
          </a:xfrm>
        </p:grpSpPr>
        <p:sp>
          <p:nvSpPr>
            <p:cNvPr id="14" name="AutoShape 7"/>
            <p:cNvSpPr>
              <a:spLocks noChangeArrowheads="1"/>
            </p:cNvSpPr>
            <p:nvPr>
              <p:custDataLst>
                <p:tags r:id="rId7"/>
              </p:custDataLst>
            </p:nvPr>
          </p:nvSpPr>
          <p:spPr bwMode="auto">
            <a:xfrm>
              <a:off x="961" y="2029"/>
              <a:ext cx="17267" cy="6779"/>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endParaRPr lang="zh-CN" altLang="en-US" sz="1865">
                <a:solidFill>
                  <a:schemeClr val="tx1"/>
                </a:solidFill>
                <a:ea typeface="宋体" panose="02010600030101010101" pitchFamily="2" charset="-122"/>
              </a:endParaRPr>
            </a:p>
          </p:txBody>
        </p:sp>
        <p:sp>
          <p:nvSpPr>
            <p:cNvPr id="21" name="Text Box 20"/>
            <p:cNvSpPr txBox="1">
              <a:spLocks noChangeArrowheads="1"/>
            </p:cNvSpPr>
            <p:nvPr>
              <p:custDataLst>
                <p:tags r:id="rId8"/>
              </p:custDataLst>
            </p:nvPr>
          </p:nvSpPr>
          <p:spPr bwMode="auto">
            <a:xfrm>
              <a:off x="1743" y="2357"/>
              <a:ext cx="15898" cy="6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65" tIns="48383" rIns="96765" bIns="48383">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indent="457200" algn="l" fontAlgn="auto">
                <a:lnSpc>
                  <a:spcPct val="125000"/>
                </a:lnSpc>
                <a:extLst>
                  <a:ext uri="{35155182-B16C-46BC-9424-99874614C6A1}">
                    <wpsdc:indentchars xmlns:wpsdc="http://www.wps.cn/officeDocument/2017/drawingmlCustomData" val="200" checksum="59296752"/>
                  </a:ext>
                </a:extLst>
              </a:pP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十五五</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时期我省经济社会发展的指导思想是：坚持马克思列宁主义、毛泽东思想、邓小平理论、</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三个代表</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重要思想、科学发展观，全面贯彻习近平新时代中国特色社会主义思想，深入贯彻党的二十大和二十届历次全会精神，全面学习贯彻习近平总书记视察河北重要讲话精神，统筹推进</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五位一体</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总体布局，协调推进</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四个全面</a:t>
              </a:r>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战略布局，完整准确全面贯彻新发展理念，积极服务和融入新发展格局，坚持稳中求进工作总基调，坚持以经济建设为中心，以推动高质量发展为主题，以改革创新为根本动力，以满足人民日益增长的美好生活需要为根本目的，以全面从严治党为根本保障，解放思想、奋发进取，深入实施重大国家战略，高标准高质量推进雄安新区建设现代化城市，巩固提升京津冀高质量发展动力源作用，因地制宜发展新质生产力，着力构建现代化产业体系，推动经济实现质的有效提升和量的合理增长，推动人的全面发展、全体人民共同富裕迈出坚实步伐，加快建设经济强省、美丽河北，奋力谱写中国式现代化建设河北篇章，确保基本实现社会主义现代化取得决定性进展。</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5455920"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sym typeface="+mn-ea"/>
              </a:rPr>
              <a:t>“</a:t>
            </a:r>
            <a:r>
              <a:rPr lang="zh-CN" altLang="en-US" sz="2800" b="1">
                <a:solidFill>
                  <a:srgbClr val="FFC000"/>
                </a:solidFill>
                <a:latin typeface="微软雅黑" panose="020B0503020204020204" pitchFamily="34" charset="-122"/>
                <a:ea typeface="微软雅黑" panose="020B0503020204020204" pitchFamily="34" charset="-122"/>
                <a:sym typeface="+mn-ea"/>
              </a:rPr>
              <a:t>十五五</a:t>
            </a:r>
            <a:r>
              <a:rPr lang="en-US" altLang="zh-CN" sz="2800" b="1">
                <a:solidFill>
                  <a:srgbClr val="FFC000"/>
                </a:solidFill>
                <a:latin typeface="微软雅黑" panose="020B0503020204020204" pitchFamily="34" charset="-122"/>
                <a:ea typeface="微软雅黑" panose="020B0503020204020204" pitchFamily="34" charset="-122"/>
                <a:sym typeface="+mn-ea"/>
              </a:rPr>
              <a:t>”</a:t>
            </a:r>
            <a:r>
              <a:rPr lang="zh-CN" altLang="en-US" sz="2800" b="1">
                <a:solidFill>
                  <a:srgbClr val="FFC000"/>
                </a:solidFill>
                <a:latin typeface="微软雅黑" panose="020B0503020204020204" pitchFamily="34" charset="-122"/>
                <a:ea typeface="微软雅黑" panose="020B0503020204020204" pitchFamily="34" charset="-122"/>
                <a:sym typeface="+mn-ea"/>
              </a:rPr>
              <a:t>时期的主要目标任务</a:t>
            </a:r>
            <a:endParaRPr lang="zh-CN" altLang="en-US" sz="2800" b="1">
              <a:solidFill>
                <a:srgbClr val="FFC000"/>
              </a:solidFill>
              <a:latin typeface="微软雅黑" panose="020B0503020204020204" pitchFamily="34" charset="-122"/>
              <a:ea typeface="微软雅黑" panose="020B0503020204020204" pitchFamily="34" charset="-122"/>
              <a:sym typeface="+mn-ea"/>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5" name="组合 4"/>
          <p:cNvGrpSpPr/>
          <p:nvPr/>
        </p:nvGrpSpPr>
        <p:grpSpPr>
          <a:xfrm>
            <a:off x="867410" y="1964690"/>
            <a:ext cx="10500360" cy="2453640"/>
            <a:chOff x="1366" y="3094"/>
            <a:chExt cx="16536" cy="3864"/>
          </a:xfrm>
        </p:grpSpPr>
        <p:sp>
          <p:nvSpPr>
            <p:cNvPr id="14" name="AutoShape 7"/>
            <p:cNvSpPr>
              <a:spLocks noChangeArrowheads="1"/>
            </p:cNvSpPr>
            <p:nvPr>
              <p:custDataLst>
                <p:tags r:id="rId7"/>
              </p:custDataLst>
            </p:nvPr>
          </p:nvSpPr>
          <p:spPr bwMode="auto">
            <a:xfrm>
              <a:off x="1366" y="3094"/>
              <a:ext cx="16536" cy="3864"/>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endParaRPr lang="zh-CN" altLang="en-US" sz="1865">
                <a:solidFill>
                  <a:schemeClr val="tx1"/>
                </a:solidFill>
                <a:ea typeface="宋体" panose="02010600030101010101" pitchFamily="2" charset="-122"/>
              </a:endParaRPr>
            </a:p>
          </p:txBody>
        </p:sp>
        <p:sp>
          <p:nvSpPr>
            <p:cNvPr id="21" name="Text Box 20"/>
            <p:cNvSpPr txBox="1">
              <a:spLocks noChangeArrowheads="1"/>
            </p:cNvSpPr>
            <p:nvPr>
              <p:custDataLst>
                <p:tags r:id="rId8"/>
              </p:custDataLst>
            </p:nvPr>
          </p:nvSpPr>
          <p:spPr bwMode="auto">
            <a:xfrm>
              <a:off x="2118" y="3557"/>
              <a:ext cx="15349" cy="3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65" tIns="48383" rIns="96765" bIns="48383">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indent="558800" algn="l" fontAlgn="auto">
                <a:lnSpc>
                  <a:spcPct val="125000"/>
                </a:lnSpc>
                <a:extLst>
                  <a:ext uri="{35155182-B16C-46BC-9424-99874614C6A1}">
                    <wpsdc:indentchars xmlns:wpsdc="http://www.wps.cn/officeDocument/2017/drawingmlCustomData" val="200" checksum="1956455923"/>
                  </a:ext>
                </a:extLst>
              </a:pPr>
              <a:r>
                <a:rPr lang="en-US" altLang="zh-CN" sz="2200" dirty="0">
                  <a:solidFill>
                    <a:schemeClr val="bg1"/>
                  </a:solidFill>
                  <a:latin typeface="微软雅黑" panose="020B0503020204020204" pitchFamily="34" charset="-122"/>
                  <a:ea typeface="微软雅黑" panose="020B0503020204020204" pitchFamily="34" charset="-122"/>
                </a:rPr>
                <a:t>“</a:t>
              </a:r>
              <a:r>
                <a:rPr lang="zh-CN" altLang="en-US" sz="2200" dirty="0">
                  <a:solidFill>
                    <a:schemeClr val="bg1"/>
                  </a:solidFill>
                  <a:latin typeface="微软雅黑" panose="020B0503020204020204" pitchFamily="34" charset="-122"/>
                  <a:ea typeface="微软雅黑" panose="020B0503020204020204" pitchFamily="34" charset="-122"/>
                </a:rPr>
                <a:t>十五五</a:t>
              </a:r>
              <a:r>
                <a:rPr lang="en-US" altLang="zh-CN" sz="2200" dirty="0">
                  <a:solidFill>
                    <a:schemeClr val="bg1"/>
                  </a:solidFill>
                  <a:latin typeface="微软雅黑" panose="020B0503020204020204" pitchFamily="34" charset="-122"/>
                  <a:ea typeface="微软雅黑" panose="020B0503020204020204" pitchFamily="34" charset="-122"/>
                </a:rPr>
                <a:t>”</a:t>
              </a:r>
              <a:r>
                <a:rPr lang="zh-CN" altLang="en-US" sz="2200" dirty="0">
                  <a:solidFill>
                    <a:schemeClr val="bg1"/>
                  </a:solidFill>
                  <a:latin typeface="微软雅黑" panose="020B0503020204020204" pitchFamily="34" charset="-122"/>
                  <a:ea typeface="微软雅黑" panose="020B0503020204020204" pitchFamily="34" charset="-122"/>
                </a:rPr>
                <a:t>时期经济社会发展的主要目标是：高质量发展取得显著成效，科技创新能力大幅提高，进一步全面深化改革取得新突破，社会文明程度明显提升，人民生活品质不断提高，美丽河北建设取得更大进展，平安河北建设达到更高水平。</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5546090"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sym typeface="+mn-ea"/>
              </a:rPr>
              <a:t>“</a:t>
            </a:r>
            <a:r>
              <a:rPr lang="zh-CN" altLang="en-US" sz="2800" b="1">
                <a:solidFill>
                  <a:srgbClr val="FFC000"/>
                </a:solidFill>
                <a:latin typeface="微软雅黑" panose="020B0503020204020204" pitchFamily="34" charset="-122"/>
                <a:ea typeface="微软雅黑" panose="020B0503020204020204" pitchFamily="34" charset="-122"/>
                <a:sym typeface="+mn-ea"/>
              </a:rPr>
              <a:t>十五五</a:t>
            </a:r>
            <a:r>
              <a:rPr lang="en-US" altLang="zh-CN" sz="2800" b="1">
                <a:solidFill>
                  <a:srgbClr val="FFC000"/>
                </a:solidFill>
                <a:latin typeface="微软雅黑" panose="020B0503020204020204" pitchFamily="34" charset="-122"/>
                <a:ea typeface="微软雅黑" panose="020B0503020204020204" pitchFamily="34" charset="-122"/>
                <a:sym typeface="+mn-ea"/>
              </a:rPr>
              <a:t>”</a:t>
            </a:r>
            <a:r>
              <a:rPr lang="zh-CN" altLang="en-US" sz="2800" b="1">
                <a:solidFill>
                  <a:srgbClr val="FFC000"/>
                </a:solidFill>
                <a:latin typeface="微软雅黑" panose="020B0503020204020204" pitchFamily="34" charset="-122"/>
                <a:ea typeface="微软雅黑" panose="020B0503020204020204" pitchFamily="34" charset="-122"/>
                <a:sym typeface="+mn-ea"/>
              </a:rPr>
              <a:t>时期的主要目标任务</a:t>
            </a:r>
            <a:endParaRPr lang="zh-CN" altLang="en-US" sz="2800" b="1">
              <a:solidFill>
                <a:srgbClr val="FFC000"/>
              </a:solidFill>
              <a:latin typeface="微软雅黑" panose="020B0503020204020204" pitchFamily="34" charset="-122"/>
              <a:ea typeface="微软雅黑" panose="020B0503020204020204" pitchFamily="34" charset="-122"/>
              <a:sym typeface="+mn-ea"/>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5" name="组合 4"/>
          <p:cNvGrpSpPr/>
          <p:nvPr/>
        </p:nvGrpSpPr>
        <p:grpSpPr>
          <a:xfrm>
            <a:off x="867410" y="1964690"/>
            <a:ext cx="10500360" cy="2453640"/>
            <a:chOff x="1366" y="3094"/>
            <a:chExt cx="16536" cy="3864"/>
          </a:xfrm>
        </p:grpSpPr>
        <p:sp>
          <p:nvSpPr>
            <p:cNvPr id="14" name="AutoShape 7"/>
            <p:cNvSpPr>
              <a:spLocks noChangeArrowheads="1"/>
            </p:cNvSpPr>
            <p:nvPr>
              <p:custDataLst>
                <p:tags r:id="rId7"/>
              </p:custDataLst>
            </p:nvPr>
          </p:nvSpPr>
          <p:spPr bwMode="auto">
            <a:xfrm>
              <a:off x="1366" y="3094"/>
              <a:ext cx="16536" cy="3864"/>
            </a:xfrm>
            <a:prstGeom prst="roundRect">
              <a:avLst>
                <a:gd name="adj" fmla="val 10889"/>
              </a:avLst>
            </a:prstGeom>
            <a:solidFill>
              <a:srgbClr val="C00000"/>
            </a:solidFill>
            <a:ln>
              <a:noFill/>
            </a:ln>
            <a:effectLst/>
          </p:spPr>
          <p:txBody>
            <a:bodyPr wrap="none" lIns="96765" tIns="48383" rIns="96765" bIns="48383" anchor="ctr"/>
            <a:lstStyle>
              <a:lvl1pPr>
                <a:spcBef>
                  <a:spcPct val="20000"/>
                </a:spcBef>
                <a:buChar char="•"/>
                <a:defRPr sz="1500">
                  <a:solidFill>
                    <a:srgbClr val="080808"/>
                  </a:solidFill>
                  <a:latin typeface="Arial" panose="020B0604020202020204" pitchFamily="34" charset="0"/>
                  <a:ea typeface="仿宋_GB2312" panose="02010609030101010101" pitchFamily="1" charset="-122"/>
                </a:defRPr>
              </a:lvl1pPr>
              <a:lvl2pPr marL="590550" indent="-133350">
                <a:spcBef>
                  <a:spcPct val="20000"/>
                </a:spcBef>
                <a:buChar char="–"/>
                <a:defRPr sz="1400">
                  <a:solidFill>
                    <a:srgbClr val="080808"/>
                  </a:solidFill>
                  <a:latin typeface="Arial" panose="020B0604020202020204" pitchFamily="34" charset="0"/>
                  <a:ea typeface="楷体_GB2312" panose="02010609030101010101" pitchFamily="49" charset="-122"/>
                </a:defRPr>
              </a:lvl2pPr>
              <a:lvl3pPr marL="908050" indent="6350">
                <a:spcBef>
                  <a:spcPct val="20000"/>
                </a:spcBef>
                <a:buChar char="•"/>
                <a:defRPr sz="2000">
                  <a:solidFill>
                    <a:schemeClr val="tx1"/>
                  </a:solidFill>
                  <a:latin typeface="Arial" panose="020B0604020202020204" pitchFamily="34" charset="0"/>
                  <a:ea typeface="宋体" panose="02010600030101010101" pitchFamily="2" charset="-122"/>
                </a:defRPr>
              </a:lvl3pPr>
              <a:lvl4pPr marL="1270000" indent="101600">
                <a:spcBef>
                  <a:spcPct val="20000"/>
                </a:spcBef>
                <a:buChar char="–"/>
                <a:defRPr sz="1700">
                  <a:solidFill>
                    <a:schemeClr val="tx1"/>
                  </a:solidFill>
                  <a:latin typeface="Arial" panose="020B0604020202020204" pitchFamily="34" charset="0"/>
                  <a:ea typeface="宋体" panose="02010600030101010101" pitchFamily="2" charset="-122"/>
                </a:defRPr>
              </a:lvl4pPr>
              <a:lvl5pPr marL="1633855" indent="195580">
                <a:spcBef>
                  <a:spcPct val="20000"/>
                </a:spcBef>
                <a:buChar char="»"/>
                <a:defRPr sz="1700">
                  <a:solidFill>
                    <a:schemeClr val="tx1"/>
                  </a:solidFill>
                  <a:latin typeface="Arial" panose="020B0604020202020204" pitchFamily="34" charset="0"/>
                  <a:ea typeface="宋体" panose="02010600030101010101" pitchFamily="2" charset="-122"/>
                </a:defRPr>
              </a:lvl5pPr>
              <a:lvl6pPr marL="20910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5482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0054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462655" indent="195580"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endParaRPr lang="zh-CN" altLang="en-US" sz="1865">
                <a:solidFill>
                  <a:schemeClr val="tx1"/>
                </a:solidFill>
                <a:ea typeface="宋体" panose="02010600030101010101" pitchFamily="2" charset="-122"/>
              </a:endParaRPr>
            </a:p>
          </p:txBody>
        </p:sp>
        <p:sp>
          <p:nvSpPr>
            <p:cNvPr id="21" name="Text Box 20"/>
            <p:cNvSpPr txBox="1">
              <a:spLocks noChangeArrowheads="1"/>
            </p:cNvSpPr>
            <p:nvPr>
              <p:custDataLst>
                <p:tags r:id="rId8"/>
              </p:custDataLst>
            </p:nvPr>
          </p:nvSpPr>
          <p:spPr bwMode="auto">
            <a:xfrm>
              <a:off x="2118" y="3557"/>
              <a:ext cx="15349" cy="3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65" tIns="48383" rIns="96765" bIns="48383">
              <a:no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indent="558800" algn="l" fontAlgn="auto">
                <a:lnSpc>
                  <a:spcPct val="125000"/>
                </a:lnSpc>
                <a:extLst>
                  <a:ext uri="{35155182-B16C-46BC-9424-99874614C6A1}">
                    <wpsdc:indentchars xmlns:wpsdc="http://www.wps.cn/officeDocument/2017/drawingmlCustomData" val="200" checksum="1956455923"/>
                  </a:ext>
                </a:extLst>
              </a:pPr>
              <a:r>
                <a:rPr lang="zh-CN" altLang="en-US" sz="2200" dirty="0">
                  <a:solidFill>
                    <a:schemeClr val="bg1"/>
                  </a:solidFill>
                  <a:latin typeface="微软雅黑" panose="020B0503020204020204" pitchFamily="34" charset="-122"/>
                  <a:ea typeface="微软雅黑" panose="020B0503020204020204" pitchFamily="34" charset="-122"/>
                </a:rPr>
                <a:t>未来五年是河北发展战略叠加和优势聚合的机遇期，是动能转换与结构升级的蝶变期，是多点突破到整体跃升的关键期。实现上述目标，必须不折不扣贯彻习近平总书记重要指示精神，坚定不移落实党中央决策部署，撸起袖子加油干，风雨无阻向前行，为中国式现代化作出河北贡献。</a:t>
              </a:r>
              <a:endParaRPr lang="zh-CN" altLang="en-US" sz="22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5422900"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a:t>
            </a:r>
            <a:r>
              <a:rPr lang="zh-CN" altLang="en-US" sz="2800" b="1">
                <a:solidFill>
                  <a:srgbClr val="FFC000"/>
                </a:solidFill>
                <a:latin typeface="微软雅黑" panose="020B0503020204020204" pitchFamily="34" charset="-122"/>
                <a:ea typeface="微软雅黑" panose="020B0503020204020204" pitchFamily="34" charset="-122"/>
              </a:rPr>
              <a:t>十五五</a:t>
            </a:r>
            <a:r>
              <a:rPr lang="en-US" altLang="zh-CN" sz="2800" b="1">
                <a:solidFill>
                  <a:srgbClr val="FFC000"/>
                </a:solidFill>
                <a:latin typeface="微软雅黑" panose="020B0503020204020204" pitchFamily="34" charset="-122"/>
                <a:ea typeface="微软雅黑" panose="020B0503020204020204" pitchFamily="34" charset="-122"/>
              </a:rPr>
              <a:t>”</a:t>
            </a:r>
            <a:r>
              <a:rPr lang="zh-CN" altLang="en-US" sz="2800" b="1">
                <a:solidFill>
                  <a:srgbClr val="FFC000"/>
                </a:solidFill>
                <a:latin typeface="微软雅黑" panose="020B0503020204020204" pitchFamily="34" charset="-122"/>
                <a:ea typeface="微软雅黑" panose="020B0503020204020204" pitchFamily="34" charset="-122"/>
              </a:rPr>
              <a:t>时期的主要目标任务</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5" name="组合 4"/>
          <p:cNvGrpSpPr/>
          <p:nvPr/>
        </p:nvGrpSpPr>
        <p:grpSpPr>
          <a:xfrm>
            <a:off x="1069975" y="1499235"/>
            <a:ext cx="10757535" cy="3827145"/>
            <a:chOff x="1685" y="2134"/>
            <a:chExt cx="16941" cy="6027"/>
          </a:xfrm>
        </p:grpSpPr>
        <p:sp>
          <p:nvSpPr>
            <p:cNvPr id="75" name="išľíďè"/>
            <p:cNvSpPr/>
            <p:nvPr>
              <p:custDataLst>
                <p:tags r:id="rId7"/>
              </p:custDataLst>
            </p:nvPr>
          </p:nvSpPr>
          <p:spPr bwMode="auto">
            <a:xfrm>
              <a:off x="3013" y="2170"/>
              <a:ext cx="10088"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努力在推进创新驱动发展中闯出新路子</a:t>
              </a:r>
              <a:endPar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9" name="išľíďè"/>
            <p:cNvSpPr/>
            <p:nvPr>
              <p:custDataLst>
                <p:tags r:id="rId8"/>
              </p:custDataLst>
            </p:nvPr>
          </p:nvSpPr>
          <p:spPr bwMode="auto">
            <a:xfrm>
              <a:off x="3059" y="3419"/>
              <a:ext cx="15567"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努力在推进京津冀协同发展和高标准高质量建设雄安新区中彰显新担当</a:t>
              </a:r>
              <a:endPar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1" name="išľíďè"/>
            <p:cNvSpPr/>
            <p:nvPr>
              <p:custDataLst>
                <p:tags r:id="rId9"/>
              </p:custDataLst>
            </p:nvPr>
          </p:nvSpPr>
          <p:spPr bwMode="auto">
            <a:xfrm>
              <a:off x="3059" y="4697"/>
              <a:ext cx="9182"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努力在推进全面绿色转型中实现新突破</a:t>
              </a:r>
              <a:endPar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2" name="išľíďè"/>
            <p:cNvSpPr/>
            <p:nvPr>
              <p:custDataLst>
                <p:tags r:id="rId10"/>
              </p:custDataLst>
            </p:nvPr>
          </p:nvSpPr>
          <p:spPr bwMode="auto">
            <a:xfrm>
              <a:off x="3043" y="5942"/>
              <a:ext cx="9199" cy="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努力在推进深化改革开放中培育新优势</a:t>
              </a:r>
              <a:endPar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16" name="组合 315"/>
            <p:cNvGrpSpPr/>
            <p:nvPr>
              <p:custDataLst>
                <p:tags r:id="rId11"/>
              </p:custDataLst>
            </p:nvPr>
          </p:nvGrpSpPr>
          <p:grpSpPr>
            <a:xfrm rot="0">
              <a:off x="1705" y="2134"/>
              <a:ext cx="1064" cy="1064"/>
              <a:chOff x="4489450" y="2618448"/>
              <a:chExt cx="2209800" cy="2209800"/>
            </a:xfrm>
          </p:grpSpPr>
          <p:sp>
            <p:nvSpPr>
              <p:cNvPr id="317" name="椭圆 316"/>
              <p:cNvSpPr/>
              <p:nvPr>
                <p:custDataLst>
                  <p:tags r:id="rId12"/>
                </p:custDataLst>
              </p:nvPr>
            </p:nvSpPr>
            <p:spPr>
              <a:xfrm>
                <a:off x="4489450" y="2618448"/>
                <a:ext cx="2209800" cy="2209800"/>
              </a:xfrm>
              <a:prstGeom prst="ellipse">
                <a:avLst/>
              </a:prstGeom>
              <a:solidFill>
                <a:srgbClr val="DB1F1B">
                  <a:alpha val="20000"/>
                </a:srgbClr>
              </a:solidFill>
              <a:ln w="15875" cap="rnd" cmpd="sng" algn="ctr">
                <a:noFill/>
                <a:prstDash val="sysDot"/>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sp>
            <p:nvSpPr>
              <p:cNvPr id="318" name="椭圆 317"/>
              <p:cNvSpPr/>
              <p:nvPr>
                <p:custDataLst>
                  <p:tags r:id="rId13"/>
                </p:custDataLst>
              </p:nvPr>
            </p:nvSpPr>
            <p:spPr>
              <a:xfrm>
                <a:off x="4740142" y="2869140"/>
                <a:ext cx="1708416" cy="1708416"/>
              </a:xfrm>
              <a:prstGeom prst="ellipse">
                <a:avLst/>
              </a:prstGeom>
              <a:solidFill>
                <a:srgbClr val="DB1F1B"/>
              </a:solidFill>
              <a:ln w="88900" cap="flat" cmpd="sng" algn="ctr">
                <a:solidFill>
                  <a:srgbClr val="DB1F1B">
                    <a:alpha val="40000"/>
                  </a:srgb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grpSp>
        <p:sp>
          <p:nvSpPr>
            <p:cNvPr id="84" name="文本框 83"/>
            <p:cNvSpPr txBox="1"/>
            <p:nvPr>
              <p:custDataLst>
                <p:tags r:id="rId14"/>
              </p:custDataLst>
            </p:nvPr>
          </p:nvSpPr>
          <p:spPr>
            <a:xfrm>
              <a:off x="1853" y="2283"/>
              <a:ext cx="515" cy="725"/>
            </a:xfrm>
            <a:prstGeom prst="rect">
              <a:avLst/>
            </a:prstGeom>
            <a:noFill/>
          </p:spPr>
          <p:txBody>
            <a:bodyPr wrap="square" rtlCol="0">
              <a:spAutoFit/>
            </a:bodyPr>
            <a:p>
              <a:r>
                <a:rPr lang="zh-CN" altLang="en-US" sz="2400" b="1">
                  <a:solidFill>
                    <a:srgbClr val="FEFDF6"/>
                  </a:solidFill>
                  <a:latin typeface="微软雅黑" panose="020B0503020204020204" pitchFamily="34" charset="-122"/>
                  <a:ea typeface="微软雅黑" panose="020B0503020204020204" pitchFamily="34" charset="-122"/>
                </a:rPr>
                <a:t>一</a:t>
              </a:r>
              <a:endParaRPr lang="zh-CN" altLang="en-US" sz="2400" b="1">
                <a:solidFill>
                  <a:srgbClr val="FEFDF6"/>
                </a:solidFill>
                <a:latin typeface="微软雅黑" panose="020B0503020204020204" pitchFamily="34" charset="-122"/>
                <a:ea typeface="微软雅黑" panose="020B0503020204020204" pitchFamily="34" charset="-122"/>
              </a:endParaRPr>
            </a:p>
          </p:txBody>
        </p:sp>
        <p:grpSp>
          <p:nvGrpSpPr>
            <p:cNvPr id="85" name="组合 84"/>
            <p:cNvGrpSpPr/>
            <p:nvPr>
              <p:custDataLst>
                <p:tags r:id="rId15"/>
              </p:custDataLst>
            </p:nvPr>
          </p:nvGrpSpPr>
          <p:grpSpPr>
            <a:xfrm rot="0">
              <a:off x="1704" y="3389"/>
              <a:ext cx="1064" cy="1064"/>
              <a:chOff x="4489450" y="2618448"/>
              <a:chExt cx="2209800" cy="2209800"/>
            </a:xfrm>
          </p:grpSpPr>
          <p:sp>
            <p:nvSpPr>
              <p:cNvPr id="14" name="椭圆 13"/>
              <p:cNvSpPr/>
              <p:nvPr>
                <p:custDataLst>
                  <p:tags r:id="rId16"/>
                </p:custDataLst>
              </p:nvPr>
            </p:nvSpPr>
            <p:spPr>
              <a:xfrm>
                <a:off x="4489450" y="2618448"/>
                <a:ext cx="2209800" cy="2209800"/>
              </a:xfrm>
              <a:prstGeom prst="ellipse">
                <a:avLst/>
              </a:prstGeom>
              <a:solidFill>
                <a:srgbClr val="DB1F1B">
                  <a:alpha val="20000"/>
                </a:srgbClr>
              </a:solidFill>
              <a:ln w="15875" cap="rnd" cmpd="sng" algn="ctr">
                <a:noFill/>
                <a:prstDash val="sysDot"/>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sp>
            <p:nvSpPr>
              <p:cNvPr id="21" name="椭圆 20"/>
              <p:cNvSpPr/>
              <p:nvPr>
                <p:custDataLst>
                  <p:tags r:id="rId17"/>
                </p:custDataLst>
              </p:nvPr>
            </p:nvSpPr>
            <p:spPr>
              <a:xfrm>
                <a:off x="4740142" y="2869140"/>
                <a:ext cx="1708416" cy="1708416"/>
              </a:xfrm>
              <a:prstGeom prst="ellipse">
                <a:avLst/>
              </a:prstGeom>
              <a:solidFill>
                <a:srgbClr val="DB1F1B"/>
              </a:solidFill>
              <a:ln w="88900" cap="flat" cmpd="sng" algn="ctr">
                <a:solidFill>
                  <a:srgbClr val="DB1F1B">
                    <a:alpha val="40000"/>
                  </a:srgb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grpSp>
        <p:sp>
          <p:nvSpPr>
            <p:cNvPr id="88" name="文本框 87"/>
            <p:cNvSpPr txBox="1"/>
            <p:nvPr>
              <p:custDataLst>
                <p:tags r:id="rId18"/>
              </p:custDataLst>
            </p:nvPr>
          </p:nvSpPr>
          <p:spPr>
            <a:xfrm>
              <a:off x="1868" y="3538"/>
              <a:ext cx="515" cy="725"/>
            </a:xfrm>
            <a:prstGeom prst="rect">
              <a:avLst/>
            </a:prstGeom>
            <a:noFill/>
          </p:spPr>
          <p:txBody>
            <a:bodyPr wrap="square" rtlCol="0">
              <a:spAutoFit/>
            </a:bodyPr>
            <a:p>
              <a:r>
                <a:rPr lang="zh-CN" altLang="en-US" sz="2400" b="1">
                  <a:solidFill>
                    <a:srgbClr val="FEFDF6"/>
                  </a:solidFill>
                  <a:latin typeface="微软雅黑" panose="020B0503020204020204" pitchFamily="34" charset="-122"/>
                  <a:ea typeface="微软雅黑" panose="020B0503020204020204" pitchFamily="34" charset="-122"/>
                </a:rPr>
                <a:t>二</a:t>
              </a:r>
              <a:endParaRPr lang="zh-CN" altLang="en-US" sz="2400" b="1">
                <a:solidFill>
                  <a:srgbClr val="FEFDF6"/>
                </a:solidFill>
                <a:latin typeface="微软雅黑" panose="020B0503020204020204" pitchFamily="34" charset="-122"/>
                <a:ea typeface="微软雅黑" panose="020B0503020204020204" pitchFamily="34" charset="-122"/>
              </a:endParaRPr>
            </a:p>
          </p:txBody>
        </p:sp>
        <p:grpSp>
          <p:nvGrpSpPr>
            <p:cNvPr id="89" name="组合 88"/>
            <p:cNvGrpSpPr/>
            <p:nvPr>
              <p:custDataLst>
                <p:tags r:id="rId19"/>
              </p:custDataLst>
            </p:nvPr>
          </p:nvGrpSpPr>
          <p:grpSpPr>
            <a:xfrm rot="0">
              <a:off x="1705" y="4621"/>
              <a:ext cx="1064" cy="1064"/>
              <a:chOff x="4489450" y="2618448"/>
              <a:chExt cx="2209800" cy="2209800"/>
            </a:xfrm>
          </p:grpSpPr>
          <p:sp>
            <p:nvSpPr>
              <p:cNvPr id="22" name="椭圆 21"/>
              <p:cNvSpPr/>
              <p:nvPr>
                <p:custDataLst>
                  <p:tags r:id="rId20"/>
                </p:custDataLst>
              </p:nvPr>
            </p:nvSpPr>
            <p:spPr>
              <a:xfrm>
                <a:off x="4489450" y="2618448"/>
                <a:ext cx="2209800" cy="2209800"/>
              </a:xfrm>
              <a:prstGeom prst="ellipse">
                <a:avLst/>
              </a:prstGeom>
              <a:solidFill>
                <a:srgbClr val="DB1F1B">
                  <a:alpha val="20000"/>
                </a:srgbClr>
              </a:solidFill>
              <a:ln w="15875" cap="rnd" cmpd="sng" algn="ctr">
                <a:noFill/>
                <a:prstDash val="sysDot"/>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sp>
            <p:nvSpPr>
              <p:cNvPr id="91" name="椭圆 90"/>
              <p:cNvSpPr/>
              <p:nvPr>
                <p:custDataLst>
                  <p:tags r:id="rId21"/>
                </p:custDataLst>
              </p:nvPr>
            </p:nvSpPr>
            <p:spPr>
              <a:xfrm>
                <a:off x="4740142" y="2869140"/>
                <a:ext cx="1708416" cy="1708416"/>
              </a:xfrm>
              <a:prstGeom prst="ellipse">
                <a:avLst/>
              </a:prstGeom>
              <a:solidFill>
                <a:srgbClr val="DB1F1B"/>
              </a:solidFill>
              <a:ln w="88900" cap="flat" cmpd="sng" algn="ctr">
                <a:solidFill>
                  <a:srgbClr val="DB1F1B">
                    <a:alpha val="40000"/>
                  </a:srgb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grpSp>
        <p:sp>
          <p:nvSpPr>
            <p:cNvPr id="92" name="文本框 91"/>
            <p:cNvSpPr txBox="1"/>
            <p:nvPr>
              <p:custDataLst>
                <p:tags r:id="rId22"/>
              </p:custDataLst>
            </p:nvPr>
          </p:nvSpPr>
          <p:spPr>
            <a:xfrm>
              <a:off x="1853" y="4800"/>
              <a:ext cx="515" cy="725"/>
            </a:xfrm>
            <a:prstGeom prst="rect">
              <a:avLst/>
            </a:prstGeom>
            <a:noFill/>
          </p:spPr>
          <p:txBody>
            <a:bodyPr wrap="square" rtlCol="0">
              <a:spAutoFit/>
            </a:bodyPr>
            <a:p>
              <a:r>
                <a:rPr lang="zh-CN" altLang="en-US" sz="2400" b="1">
                  <a:solidFill>
                    <a:srgbClr val="FEFDF6"/>
                  </a:solidFill>
                  <a:latin typeface="微软雅黑" panose="020B0503020204020204" pitchFamily="34" charset="-122"/>
                  <a:ea typeface="微软雅黑" panose="020B0503020204020204" pitchFamily="34" charset="-122"/>
                </a:rPr>
                <a:t>三</a:t>
              </a:r>
              <a:endParaRPr lang="zh-CN" altLang="en-US" sz="2400" b="1">
                <a:solidFill>
                  <a:srgbClr val="FEFDF6"/>
                </a:solidFill>
                <a:latin typeface="微软雅黑" panose="020B0503020204020204" pitchFamily="34" charset="-122"/>
                <a:ea typeface="微软雅黑" panose="020B0503020204020204" pitchFamily="34" charset="-122"/>
              </a:endParaRPr>
            </a:p>
          </p:txBody>
        </p:sp>
        <p:grpSp>
          <p:nvGrpSpPr>
            <p:cNvPr id="93" name="组合 92"/>
            <p:cNvGrpSpPr/>
            <p:nvPr>
              <p:custDataLst>
                <p:tags r:id="rId23"/>
              </p:custDataLst>
            </p:nvPr>
          </p:nvGrpSpPr>
          <p:grpSpPr>
            <a:xfrm rot="0">
              <a:off x="1702" y="5910"/>
              <a:ext cx="1064" cy="1064"/>
              <a:chOff x="4489450" y="2618448"/>
              <a:chExt cx="2209800" cy="2209800"/>
            </a:xfrm>
          </p:grpSpPr>
          <p:sp>
            <p:nvSpPr>
              <p:cNvPr id="94" name="椭圆 93"/>
              <p:cNvSpPr/>
              <p:nvPr>
                <p:custDataLst>
                  <p:tags r:id="rId24"/>
                </p:custDataLst>
              </p:nvPr>
            </p:nvSpPr>
            <p:spPr>
              <a:xfrm>
                <a:off x="4489450" y="2618448"/>
                <a:ext cx="2209800" cy="2209800"/>
              </a:xfrm>
              <a:prstGeom prst="ellipse">
                <a:avLst/>
              </a:prstGeom>
              <a:solidFill>
                <a:srgbClr val="DB1F1B">
                  <a:alpha val="20000"/>
                </a:srgbClr>
              </a:solidFill>
              <a:ln w="15875" cap="rnd" cmpd="sng" algn="ctr">
                <a:noFill/>
                <a:prstDash val="sysDot"/>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sp>
            <p:nvSpPr>
              <p:cNvPr id="95" name="椭圆 94"/>
              <p:cNvSpPr/>
              <p:nvPr>
                <p:custDataLst>
                  <p:tags r:id="rId25"/>
                </p:custDataLst>
              </p:nvPr>
            </p:nvSpPr>
            <p:spPr>
              <a:xfrm>
                <a:off x="4740142" y="2869140"/>
                <a:ext cx="1708416" cy="1708416"/>
              </a:xfrm>
              <a:prstGeom prst="ellipse">
                <a:avLst/>
              </a:prstGeom>
              <a:solidFill>
                <a:srgbClr val="DB1F1B"/>
              </a:solidFill>
              <a:ln w="88900" cap="flat" cmpd="sng" algn="ctr">
                <a:solidFill>
                  <a:srgbClr val="DB1F1B">
                    <a:alpha val="40000"/>
                  </a:srgb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grpSp>
        <p:sp>
          <p:nvSpPr>
            <p:cNvPr id="96" name="文本框 95"/>
            <p:cNvSpPr txBox="1"/>
            <p:nvPr>
              <p:custDataLst>
                <p:tags r:id="rId26"/>
              </p:custDataLst>
            </p:nvPr>
          </p:nvSpPr>
          <p:spPr>
            <a:xfrm>
              <a:off x="1832" y="6071"/>
              <a:ext cx="575" cy="725"/>
            </a:xfrm>
            <a:prstGeom prst="rect">
              <a:avLst/>
            </a:prstGeom>
            <a:noFill/>
          </p:spPr>
          <p:txBody>
            <a:bodyPr wrap="square" rtlCol="0">
              <a:spAutoFit/>
            </a:bodyPr>
            <a:p>
              <a:r>
                <a:rPr lang="zh-CN" altLang="en-US" sz="2400" b="1">
                  <a:solidFill>
                    <a:srgbClr val="FEFDF6"/>
                  </a:solidFill>
                  <a:latin typeface="微软雅黑" panose="020B0503020204020204" pitchFamily="34" charset="-122"/>
                  <a:ea typeface="微软雅黑" panose="020B0503020204020204" pitchFamily="34" charset="-122"/>
                </a:rPr>
                <a:t>四</a:t>
              </a:r>
              <a:endParaRPr lang="zh-CN" altLang="en-US" sz="2400" b="1">
                <a:solidFill>
                  <a:srgbClr val="FEFDF6"/>
                </a:solidFill>
                <a:latin typeface="微软雅黑" panose="020B0503020204020204" pitchFamily="34" charset="-122"/>
                <a:ea typeface="微软雅黑" panose="020B0503020204020204" pitchFamily="34" charset="-122"/>
              </a:endParaRPr>
            </a:p>
          </p:txBody>
        </p:sp>
        <p:sp>
          <p:nvSpPr>
            <p:cNvPr id="23" name="išľíďè"/>
            <p:cNvSpPr/>
            <p:nvPr>
              <p:custDataLst>
                <p:tags r:id="rId27"/>
              </p:custDataLst>
            </p:nvPr>
          </p:nvSpPr>
          <p:spPr bwMode="auto">
            <a:xfrm>
              <a:off x="2993" y="7133"/>
              <a:ext cx="8974"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rIns="67500" anchor="t" anchorCtr="0">
              <a:noAutofit/>
            </a:bodyPr>
            <a:p>
              <a:pPr marL="0" marR="0" lvl="0" indent="0" algn="l" defTabSz="913765" rtl="0" eaLnBrk="1" fontAlgn="auto" latinLnBrk="0" hangingPunct="1">
                <a:lnSpc>
                  <a:spcPct val="120000"/>
                </a:lnSpc>
                <a:spcBef>
                  <a:spcPct val="0"/>
                </a:spcBef>
                <a:spcAft>
                  <a:spcPts val="0"/>
                </a:spcAft>
                <a:buClrTx/>
                <a:buSzTx/>
                <a:buFontTx/>
                <a:buNone/>
                <a:defRPr/>
              </a:pPr>
              <a:r>
                <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rPr>
                <a:t>努力在推进共同富裕中展现新作为</a:t>
              </a:r>
              <a:endParaRPr kumimoji="0" lang="zh-CN" altLang="en-US" sz="24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7" name="组合 26"/>
            <p:cNvGrpSpPr/>
            <p:nvPr>
              <p:custDataLst>
                <p:tags r:id="rId28"/>
              </p:custDataLst>
            </p:nvPr>
          </p:nvGrpSpPr>
          <p:grpSpPr>
            <a:xfrm rot="0">
              <a:off x="1685" y="7097"/>
              <a:ext cx="1064" cy="1064"/>
              <a:chOff x="4489450" y="2618448"/>
              <a:chExt cx="2209800" cy="2209800"/>
            </a:xfrm>
          </p:grpSpPr>
          <p:sp>
            <p:nvSpPr>
              <p:cNvPr id="28" name="椭圆 27"/>
              <p:cNvSpPr/>
              <p:nvPr>
                <p:custDataLst>
                  <p:tags r:id="rId29"/>
                </p:custDataLst>
              </p:nvPr>
            </p:nvSpPr>
            <p:spPr>
              <a:xfrm>
                <a:off x="4489450" y="2618448"/>
                <a:ext cx="2209800" cy="2209800"/>
              </a:xfrm>
              <a:prstGeom prst="ellipse">
                <a:avLst/>
              </a:prstGeom>
              <a:solidFill>
                <a:srgbClr val="DB1F1B">
                  <a:alpha val="20000"/>
                </a:srgbClr>
              </a:solidFill>
              <a:ln w="15875" cap="rnd" cmpd="sng" algn="ctr">
                <a:noFill/>
                <a:prstDash val="sysDot"/>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sp>
            <p:nvSpPr>
              <p:cNvPr id="29" name="椭圆 28"/>
              <p:cNvSpPr/>
              <p:nvPr>
                <p:custDataLst>
                  <p:tags r:id="rId30"/>
                </p:custDataLst>
              </p:nvPr>
            </p:nvSpPr>
            <p:spPr>
              <a:xfrm>
                <a:off x="4740142" y="2869140"/>
                <a:ext cx="1708416" cy="1708416"/>
              </a:xfrm>
              <a:prstGeom prst="ellipse">
                <a:avLst/>
              </a:prstGeom>
              <a:solidFill>
                <a:srgbClr val="DB1F1B"/>
              </a:solidFill>
              <a:ln w="88900" cap="flat" cmpd="sng" algn="ctr">
                <a:solidFill>
                  <a:srgbClr val="DB1F1B">
                    <a:alpha val="40000"/>
                  </a:srgbClr>
                </a:solidFill>
                <a:prstDash val="solid"/>
                <a:miter lim="800000"/>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lumMod val="65000"/>
                      <a:lumOff val="35000"/>
                    </a:prstClr>
                  </a:solidFill>
                  <a:effectLst/>
                  <a:uLnTx/>
                  <a:uFillTx/>
                  <a:latin typeface="思源黑体 CN Regular" panose="020B0500000000000000" charset="-122"/>
                  <a:ea typeface="思源黑体 CN Regular" panose="020B0500000000000000" charset="-122"/>
                  <a:sym typeface="思源黑体 CN Regular" panose="020B0500000000000000" charset="-122"/>
                </a:endParaRPr>
              </a:p>
            </p:txBody>
          </p:sp>
        </p:grpSp>
        <p:sp>
          <p:nvSpPr>
            <p:cNvPr id="30" name="文本框 29"/>
            <p:cNvSpPr txBox="1"/>
            <p:nvPr>
              <p:custDataLst>
                <p:tags r:id="rId31"/>
              </p:custDataLst>
            </p:nvPr>
          </p:nvSpPr>
          <p:spPr>
            <a:xfrm>
              <a:off x="1833" y="7246"/>
              <a:ext cx="515" cy="725"/>
            </a:xfrm>
            <a:prstGeom prst="rect">
              <a:avLst/>
            </a:prstGeom>
            <a:noFill/>
          </p:spPr>
          <p:txBody>
            <a:bodyPr wrap="square" rtlCol="0">
              <a:spAutoFit/>
            </a:bodyPr>
            <a:p>
              <a:r>
                <a:rPr lang="zh-CN" altLang="en-US" sz="2400" b="1">
                  <a:solidFill>
                    <a:srgbClr val="FEFDF6"/>
                  </a:solidFill>
                  <a:latin typeface="微软雅黑" panose="020B0503020204020204" pitchFamily="34" charset="-122"/>
                  <a:ea typeface="微软雅黑" panose="020B0503020204020204" pitchFamily="34" charset="-122"/>
                </a:rPr>
                <a:t>五</a:t>
              </a:r>
              <a:endParaRPr lang="zh-CN" altLang="en-US" sz="2400" b="1">
                <a:solidFill>
                  <a:srgbClr val="FEFDF6"/>
                </a:solidFill>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3616960"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2026</a:t>
            </a:r>
            <a:r>
              <a:rPr lang="zh-CN" altLang="en-US" sz="2800" b="1">
                <a:solidFill>
                  <a:srgbClr val="FFC000"/>
                </a:solidFill>
                <a:latin typeface="微软雅黑" panose="020B0503020204020204" pitchFamily="34" charset="-122"/>
                <a:ea typeface="微软雅黑" panose="020B0503020204020204" pitchFamily="34" charset="-122"/>
              </a:rPr>
              <a:t>年主要工作</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45" name="组合 44"/>
          <p:cNvGrpSpPr/>
          <p:nvPr/>
        </p:nvGrpSpPr>
        <p:grpSpPr>
          <a:xfrm>
            <a:off x="843915" y="1133475"/>
            <a:ext cx="10879455" cy="3722370"/>
            <a:chOff x="1329" y="1785"/>
            <a:chExt cx="17133" cy="5862"/>
          </a:xfrm>
        </p:grpSpPr>
        <p:sp>
          <p:nvSpPr>
            <p:cNvPr id="6" name="矩形: 圆角 67"/>
            <p:cNvSpPr/>
            <p:nvPr/>
          </p:nvSpPr>
          <p:spPr>
            <a:xfrm>
              <a:off x="2986" y="1785"/>
              <a:ext cx="4806" cy="1174"/>
            </a:xfrm>
            <a:prstGeom prst="roundRect">
              <a:avLst>
                <a:gd name="adj" fmla="val 50000"/>
              </a:avLst>
            </a:prstGeom>
            <a:gradFill>
              <a:gsLst>
                <a:gs pos="0">
                  <a:srgbClr val="FFCC69"/>
                </a:gs>
                <a:gs pos="100000">
                  <a:srgbClr val="FEA23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CN Regular" panose="020B0500000000000000" charset="-122"/>
                <a:ea typeface="思源黑体 CN Regular" panose="020B0500000000000000" charset="-122"/>
              </a:endParaRPr>
            </a:p>
          </p:txBody>
        </p:sp>
        <p:sp>
          <p:nvSpPr>
            <p:cNvPr id="66" name="文本框 65"/>
            <p:cNvSpPr txBox="1"/>
            <p:nvPr/>
          </p:nvSpPr>
          <p:spPr>
            <a:xfrm>
              <a:off x="3355" y="1994"/>
              <a:ext cx="4310" cy="725"/>
            </a:xfrm>
            <a:prstGeom prst="rect">
              <a:avLst/>
            </a:prstGeom>
            <a:noFill/>
          </p:spPr>
          <p:txBody>
            <a:bodyPr wrap="square" rtlCol="0">
              <a:spAutoFit/>
            </a:bodyPr>
            <a:lstStyle/>
            <a:p>
              <a:pPr algn="ctr"/>
              <a:r>
                <a:rPr lang="zh-CN" altLang="en-US" sz="2400" b="1" dirty="0">
                  <a:solidFill>
                    <a:srgbClr val="CB1712"/>
                  </a:solidFill>
                  <a:uFillTx/>
                  <a:latin typeface="微软雅黑" panose="020B0503020204020204" pitchFamily="34" charset="-122"/>
                  <a:ea typeface="微软雅黑" panose="020B0503020204020204" pitchFamily="34" charset="-122"/>
                </a:rPr>
                <a:t>主要预期目标</a:t>
              </a:r>
              <a:r>
                <a:rPr lang="zh-CN" altLang="en-US" sz="2400" b="1" dirty="0">
                  <a:solidFill>
                    <a:srgbClr val="CB1712"/>
                  </a:solidFill>
                  <a:uFillTx/>
                  <a:latin typeface="微软雅黑" panose="020B0503020204020204" pitchFamily="34" charset="-122"/>
                  <a:ea typeface="微软雅黑" panose="020B0503020204020204" pitchFamily="34" charset="-122"/>
                </a:rPr>
                <a:t>是：</a:t>
              </a:r>
              <a:endParaRPr lang="zh-CN" altLang="en-US" sz="2400" b="1" dirty="0">
                <a:solidFill>
                  <a:srgbClr val="CB1712"/>
                </a:solidFill>
                <a:uFillTx/>
                <a:latin typeface="微软雅黑" panose="020B0503020204020204" pitchFamily="34" charset="-122"/>
                <a:ea typeface="微软雅黑" panose="020B0503020204020204" pitchFamily="34" charset="-122"/>
              </a:endParaRPr>
            </a:p>
          </p:txBody>
        </p:sp>
        <p:grpSp>
          <p:nvGrpSpPr>
            <p:cNvPr id="22" name="组合 8"/>
            <p:cNvGrpSpPr/>
            <p:nvPr/>
          </p:nvGrpSpPr>
          <p:grpSpPr>
            <a:xfrm rot="0">
              <a:off x="1329" y="3964"/>
              <a:ext cx="714" cy="660"/>
              <a:chOff x="990159" y="1862891"/>
              <a:chExt cx="1250951" cy="1155700"/>
            </a:xfrm>
          </p:grpSpPr>
          <p:sp>
            <p:nvSpPr>
              <p:cNvPr id="23"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sp>
            <p:nvSpPr>
              <p:cNvPr id="25"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gradFill>
                <a:gsLst>
                  <a:gs pos="45000">
                    <a:srgbClr val="B81C22">
                      <a:alpha val="85000"/>
                    </a:srgbClr>
                  </a:gs>
                  <a:gs pos="100000">
                    <a:srgbClr val="ED7D31">
                      <a:alpha val="90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grpSp>
        <p:sp>
          <p:nvSpPr>
            <p:cNvPr id="87" name="文本框 86"/>
            <p:cNvSpPr txBox="1"/>
            <p:nvPr>
              <p:custDataLst>
                <p:tags r:id="rId7"/>
              </p:custDataLst>
            </p:nvPr>
          </p:nvSpPr>
          <p:spPr>
            <a:xfrm>
              <a:off x="2102" y="4011"/>
              <a:ext cx="6232"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lang="zh-CN" altLang="en-US" sz="2400" b="1" dirty="0">
                  <a:solidFill>
                    <a:schemeClr val="tx1"/>
                  </a:solidFill>
                  <a:latin typeface="微软雅黑" panose="020B0503020204020204" pitchFamily="34" charset="-122"/>
                  <a:ea typeface="微软雅黑" panose="020B0503020204020204" pitchFamily="34" charset="-122"/>
                  <a:sym typeface="+mn-ea"/>
                </a:rPr>
                <a:t>地区生产总值增长</a:t>
              </a:r>
              <a:r>
                <a:rPr lang="en-US" altLang="zh-CN" sz="3200" b="1" dirty="0">
                  <a:solidFill>
                    <a:srgbClr val="C00000"/>
                  </a:solidFill>
                  <a:latin typeface="微软雅黑" panose="020B0503020204020204" pitchFamily="34" charset="-122"/>
                  <a:ea typeface="微软雅黑" panose="020B0503020204020204" pitchFamily="34" charset="-122"/>
                  <a:sym typeface="+mn-ea"/>
                </a:rPr>
                <a:t>5%</a:t>
              </a:r>
              <a:r>
                <a:rPr lang="zh-CN" altLang="en-US" sz="2400" b="1" dirty="0">
                  <a:solidFill>
                    <a:schemeClr val="tx1"/>
                  </a:solidFill>
                  <a:latin typeface="微软雅黑" panose="020B0503020204020204" pitchFamily="34" charset="-122"/>
                  <a:ea typeface="微软雅黑" panose="020B0503020204020204" pitchFamily="34" charset="-122"/>
                  <a:sym typeface="+mn-ea"/>
                </a:rPr>
                <a:t>以上</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7" name="组合 8"/>
            <p:cNvGrpSpPr/>
            <p:nvPr/>
          </p:nvGrpSpPr>
          <p:grpSpPr>
            <a:xfrm rot="0">
              <a:off x="1337" y="5028"/>
              <a:ext cx="714" cy="660"/>
              <a:chOff x="990159" y="1862891"/>
              <a:chExt cx="1250951" cy="1155700"/>
            </a:xfrm>
          </p:grpSpPr>
          <p:sp>
            <p:nvSpPr>
              <p:cNvPr id="10"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sp>
            <p:nvSpPr>
              <p:cNvPr id="12"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gradFill>
                <a:gsLst>
                  <a:gs pos="45000">
                    <a:srgbClr val="B81C22">
                      <a:alpha val="85000"/>
                    </a:srgbClr>
                  </a:gs>
                  <a:gs pos="100000">
                    <a:srgbClr val="ED7D31">
                      <a:alpha val="90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grpSp>
        <p:sp>
          <p:nvSpPr>
            <p:cNvPr id="13" name="文本框 12"/>
            <p:cNvSpPr txBox="1"/>
            <p:nvPr>
              <p:custDataLst>
                <p:tags r:id="rId8"/>
              </p:custDataLst>
            </p:nvPr>
          </p:nvSpPr>
          <p:spPr>
            <a:xfrm>
              <a:off x="2110" y="5075"/>
              <a:ext cx="7361"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lang="zh-CN" altLang="en-US" sz="2400" b="1" dirty="0">
                  <a:solidFill>
                    <a:schemeClr val="tx1"/>
                  </a:solidFill>
                  <a:latin typeface="微软雅黑" panose="020B0503020204020204" pitchFamily="34" charset="-122"/>
                  <a:ea typeface="微软雅黑" panose="020B0503020204020204" pitchFamily="34" charset="-122"/>
                  <a:sym typeface="+mn-ea"/>
                </a:rPr>
                <a:t>一般公共预算收入增长</a:t>
              </a:r>
              <a:r>
                <a:rPr lang="en-US" altLang="zh-CN" sz="3200" b="1" dirty="0">
                  <a:solidFill>
                    <a:srgbClr val="C00000"/>
                  </a:solidFill>
                  <a:latin typeface="微软雅黑" panose="020B0503020204020204" pitchFamily="34" charset="-122"/>
                  <a:ea typeface="微软雅黑" panose="020B0503020204020204" pitchFamily="34" charset="-122"/>
                  <a:sym typeface="+mn-ea"/>
                </a:rPr>
                <a:t>2%</a:t>
              </a:r>
              <a:r>
                <a:rPr lang="zh-CN" altLang="en-US" sz="2400" b="1" dirty="0">
                  <a:solidFill>
                    <a:schemeClr val="tx1"/>
                  </a:solidFill>
                  <a:latin typeface="微软雅黑" panose="020B0503020204020204" pitchFamily="34" charset="-122"/>
                  <a:ea typeface="微软雅黑" panose="020B0503020204020204" pitchFamily="34" charset="-122"/>
                  <a:sym typeface="+mn-ea"/>
                </a:rPr>
                <a:t>左右</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15" name="组合 8"/>
            <p:cNvGrpSpPr/>
            <p:nvPr/>
          </p:nvGrpSpPr>
          <p:grpSpPr>
            <a:xfrm rot="0">
              <a:off x="1345" y="5996"/>
              <a:ext cx="714" cy="660"/>
              <a:chOff x="990159" y="1862891"/>
              <a:chExt cx="1250951" cy="1155700"/>
            </a:xfrm>
          </p:grpSpPr>
          <p:sp>
            <p:nvSpPr>
              <p:cNvPr id="16"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sp>
            <p:nvSpPr>
              <p:cNvPr id="17"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gradFill>
                <a:gsLst>
                  <a:gs pos="45000">
                    <a:srgbClr val="B81C22">
                      <a:alpha val="85000"/>
                    </a:srgbClr>
                  </a:gs>
                  <a:gs pos="100000">
                    <a:srgbClr val="ED7D31">
                      <a:alpha val="90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grpSp>
        <p:sp>
          <p:nvSpPr>
            <p:cNvPr id="18" name="文本框 17"/>
            <p:cNvSpPr txBox="1"/>
            <p:nvPr>
              <p:custDataLst>
                <p:tags r:id="rId9"/>
              </p:custDataLst>
            </p:nvPr>
          </p:nvSpPr>
          <p:spPr>
            <a:xfrm>
              <a:off x="2118" y="6043"/>
              <a:ext cx="7361"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lang="zh-CN" altLang="en-US" sz="2400" b="1" dirty="0">
                  <a:solidFill>
                    <a:schemeClr val="tx1"/>
                  </a:solidFill>
                  <a:latin typeface="微软雅黑" panose="020B0503020204020204" pitchFamily="34" charset="-122"/>
                  <a:ea typeface="微软雅黑" panose="020B0503020204020204" pitchFamily="34" charset="-122"/>
                  <a:sym typeface="+mn-ea"/>
                </a:rPr>
                <a:t>规上工业增加值增长</a:t>
              </a:r>
              <a:r>
                <a:rPr lang="en-US" altLang="zh-CN" sz="3200" b="1" dirty="0">
                  <a:solidFill>
                    <a:srgbClr val="C00000"/>
                  </a:solidFill>
                  <a:latin typeface="微软雅黑" panose="020B0503020204020204" pitchFamily="34" charset="-122"/>
                  <a:ea typeface="微软雅黑" panose="020B0503020204020204" pitchFamily="34" charset="-122"/>
                  <a:sym typeface="+mn-ea"/>
                </a:rPr>
                <a:t>5.5%</a:t>
              </a:r>
              <a:r>
                <a:rPr lang="zh-CN" altLang="en-US" sz="2400" b="1" dirty="0">
                  <a:solidFill>
                    <a:schemeClr val="tx1"/>
                  </a:solidFill>
                  <a:latin typeface="微软雅黑" panose="020B0503020204020204" pitchFamily="34" charset="-122"/>
                  <a:ea typeface="微软雅黑" panose="020B0503020204020204" pitchFamily="34" charset="-122"/>
                  <a:sym typeface="+mn-ea"/>
                </a:rPr>
                <a:t>左右</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19" name="组合 8"/>
            <p:cNvGrpSpPr/>
            <p:nvPr/>
          </p:nvGrpSpPr>
          <p:grpSpPr>
            <a:xfrm rot="0">
              <a:off x="1353" y="6980"/>
              <a:ext cx="714" cy="660"/>
              <a:chOff x="990159" y="1862891"/>
              <a:chExt cx="1250951" cy="1155700"/>
            </a:xfrm>
          </p:grpSpPr>
          <p:sp>
            <p:nvSpPr>
              <p:cNvPr id="20"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sp>
            <p:nvSpPr>
              <p:cNvPr id="24"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gradFill>
                <a:gsLst>
                  <a:gs pos="45000">
                    <a:srgbClr val="B81C22">
                      <a:alpha val="85000"/>
                    </a:srgbClr>
                  </a:gs>
                  <a:gs pos="100000">
                    <a:srgbClr val="ED7D31">
                      <a:alpha val="90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grpSp>
        <p:sp>
          <p:nvSpPr>
            <p:cNvPr id="26" name="文本框 25"/>
            <p:cNvSpPr txBox="1"/>
            <p:nvPr>
              <p:custDataLst>
                <p:tags r:id="rId10"/>
              </p:custDataLst>
            </p:nvPr>
          </p:nvSpPr>
          <p:spPr>
            <a:xfrm>
              <a:off x="10502" y="4051"/>
              <a:ext cx="7892"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lang="zh-CN" altLang="en-US" sz="2400" b="1" dirty="0">
                  <a:solidFill>
                    <a:schemeClr val="tx1"/>
                  </a:solidFill>
                  <a:latin typeface="微软雅黑" panose="020B0503020204020204" pitchFamily="34" charset="-122"/>
                  <a:ea typeface="微软雅黑" panose="020B0503020204020204" pitchFamily="34" charset="-122"/>
                  <a:sym typeface="+mn-ea"/>
                </a:rPr>
                <a:t>社会消费品零售总额增长</a:t>
              </a:r>
              <a:r>
                <a:rPr lang="en-US" altLang="zh-CN" sz="3200" b="1" dirty="0">
                  <a:solidFill>
                    <a:srgbClr val="C00000"/>
                  </a:solidFill>
                  <a:latin typeface="微软雅黑" panose="020B0503020204020204" pitchFamily="34" charset="-122"/>
                  <a:ea typeface="微软雅黑" panose="020B0503020204020204" pitchFamily="34" charset="-122"/>
                  <a:sym typeface="+mn-ea"/>
                </a:rPr>
                <a:t>5%</a:t>
              </a:r>
              <a:r>
                <a:rPr lang="zh-CN" altLang="en-US" sz="2400" b="1" dirty="0">
                  <a:solidFill>
                    <a:schemeClr val="tx1"/>
                  </a:solidFill>
                  <a:latin typeface="微软雅黑" panose="020B0503020204020204" pitchFamily="34" charset="-122"/>
                  <a:ea typeface="微软雅黑" panose="020B0503020204020204" pitchFamily="34" charset="-122"/>
                  <a:sym typeface="+mn-ea"/>
                </a:rPr>
                <a:t>左右</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27" name="组合 8"/>
            <p:cNvGrpSpPr/>
            <p:nvPr/>
          </p:nvGrpSpPr>
          <p:grpSpPr>
            <a:xfrm rot="0">
              <a:off x="9749" y="3956"/>
              <a:ext cx="714" cy="660"/>
              <a:chOff x="990159" y="1862891"/>
              <a:chExt cx="1250951" cy="1155700"/>
            </a:xfrm>
          </p:grpSpPr>
          <p:sp>
            <p:nvSpPr>
              <p:cNvPr id="28"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sp>
            <p:nvSpPr>
              <p:cNvPr id="29"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gradFill>
                <a:gsLst>
                  <a:gs pos="45000">
                    <a:srgbClr val="B81C22">
                      <a:alpha val="85000"/>
                    </a:srgbClr>
                  </a:gs>
                  <a:gs pos="100000">
                    <a:srgbClr val="ED7D31">
                      <a:alpha val="90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grpSp>
        <p:sp>
          <p:nvSpPr>
            <p:cNvPr id="30" name="文本框 29"/>
            <p:cNvSpPr txBox="1"/>
            <p:nvPr>
              <p:custDataLst>
                <p:tags r:id="rId11"/>
              </p:custDataLst>
            </p:nvPr>
          </p:nvSpPr>
          <p:spPr>
            <a:xfrm>
              <a:off x="10522" y="5011"/>
              <a:ext cx="7941"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lang="zh-CN" altLang="en-US" sz="2400" b="1" dirty="0">
                  <a:solidFill>
                    <a:schemeClr val="tx1"/>
                  </a:solidFill>
                  <a:latin typeface="微软雅黑" panose="020B0503020204020204" pitchFamily="34" charset="-122"/>
                  <a:ea typeface="微软雅黑" panose="020B0503020204020204" pitchFamily="34" charset="-122"/>
                  <a:sym typeface="+mn-ea"/>
                </a:rPr>
                <a:t>居民人均可支配收入增长</a:t>
              </a:r>
              <a:r>
                <a:rPr lang="en-US" altLang="zh-CN" sz="3200" b="1" dirty="0">
                  <a:solidFill>
                    <a:srgbClr val="C00000"/>
                  </a:solidFill>
                  <a:latin typeface="微软雅黑" panose="020B0503020204020204" pitchFamily="34" charset="-122"/>
                  <a:ea typeface="微软雅黑" panose="020B0503020204020204" pitchFamily="34" charset="-122"/>
                  <a:sym typeface="+mn-ea"/>
                </a:rPr>
                <a:t>5%</a:t>
              </a:r>
              <a:r>
                <a:rPr lang="zh-CN" altLang="en-US" sz="2400" b="1" dirty="0">
                  <a:solidFill>
                    <a:schemeClr val="tx1"/>
                  </a:solidFill>
                  <a:latin typeface="微软雅黑" panose="020B0503020204020204" pitchFamily="34" charset="-122"/>
                  <a:ea typeface="微软雅黑" panose="020B0503020204020204" pitchFamily="34" charset="-122"/>
                  <a:sym typeface="+mn-ea"/>
                </a:rPr>
                <a:t>左右</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31" name="组合 8"/>
            <p:cNvGrpSpPr/>
            <p:nvPr/>
          </p:nvGrpSpPr>
          <p:grpSpPr>
            <a:xfrm rot="0">
              <a:off x="9757" y="5020"/>
              <a:ext cx="714" cy="660"/>
              <a:chOff x="990159" y="1862891"/>
              <a:chExt cx="1250951" cy="1155700"/>
            </a:xfrm>
          </p:grpSpPr>
          <p:sp>
            <p:nvSpPr>
              <p:cNvPr id="32"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sp>
            <p:nvSpPr>
              <p:cNvPr id="33"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gradFill>
                <a:gsLst>
                  <a:gs pos="45000">
                    <a:srgbClr val="B81C22">
                      <a:alpha val="85000"/>
                    </a:srgbClr>
                  </a:gs>
                  <a:gs pos="100000">
                    <a:srgbClr val="ED7D31">
                      <a:alpha val="90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grpSp>
        <p:sp>
          <p:nvSpPr>
            <p:cNvPr id="34" name="文本框 33"/>
            <p:cNvSpPr txBox="1"/>
            <p:nvPr>
              <p:custDataLst>
                <p:tags r:id="rId12"/>
              </p:custDataLst>
            </p:nvPr>
          </p:nvSpPr>
          <p:spPr>
            <a:xfrm>
              <a:off x="10530" y="6075"/>
              <a:ext cx="7361"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lang="zh-CN" altLang="en-US" sz="2400" b="1" dirty="0">
                  <a:solidFill>
                    <a:schemeClr val="tx1"/>
                  </a:solidFill>
                  <a:latin typeface="微软雅黑" panose="020B0503020204020204" pitchFamily="34" charset="-122"/>
                  <a:ea typeface="微软雅黑" panose="020B0503020204020204" pitchFamily="34" charset="-122"/>
                  <a:sym typeface="+mn-ea"/>
                </a:rPr>
                <a:t>居民消费价格涨幅</a:t>
              </a:r>
              <a:r>
                <a:rPr lang="en-US" altLang="zh-CN" sz="3200" b="1" dirty="0">
                  <a:solidFill>
                    <a:srgbClr val="C00000"/>
                  </a:solidFill>
                  <a:latin typeface="微软雅黑" panose="020B0503020204020204" pitchFamily="34" charset="-122"/>
                  <a:ea typeface="微软雅黑" panose="020B0503020204020204" pitchFamily="34" charset="-122"/>
                  <a:sym typeface="+mn-ea"/>
                </a:rPr>
                <a:t>2%</a:t>
              </a:r>
              <a:r>
                <a:rPr lang="zh-CN" altLang="en-US" sz="2400" b="1" dirty="0">
                  <a:solidFill>
                    <a:schemeClr val="tx1"/>
                  </a:solidFill>
                  <a:latin typeface="微软雅黑" panose="020B0503020204020204" pitchFamily="34" charset="-122"/>
                  <a:ea typeface="微软雅黑" panose="020B0503020204020204" pitchFamily="34" charset="-122"/>
                  <a:sym typeface="+mn-ea"/>
                </a:rPr>
                <a:t>左右</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36" name="组合 8"/>
            <p:cNvGrpSpPr/>
            <p:nvPr/>
          </p:nvGrpSpPr>
          <p:grpSpPr>
            <a:xfrm rot="0">
              <a:off x="9765" y="5988"/>
              <a:ext cx="714" cy="660"/>
              <a:chOff x="990159" y="1862891"/>
              <a:chExt cx="1250951" cy="1155700"/>
            </a:xfrm>
          </p:grpSpPr>
          <p:sp>
            <p:nvSpPr>
              <p:cNvPr id="37"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sp>
            <p:nvSpPr>
              <p:cNvPr id="38"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gradFill>
                <a:gsLst>
                  <a:gs pos="45000">
                    <a:srgbClr val="B81C22">
                      <a:alpha val="85000"/>
                    </a:srgbClr>
                  </a:gs>
                  <a:gs pos="100000">
                    <a:srgbClr val="ED7D31">
                      <a:alpha val="90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grpSp>
        <p:sp>
          <p:nvSpPr>
            <p:cNvPr id="39" name="文本框 38"/>
            <p:cNvSpPr txBox="1"/>
            <p:nvPr>
              <p:custDataLst>
                <p:tags r:id="rId13"/>
              </p:custDataLst>
            </p:nvPr>
          </p:nvSpPr>
          <p:spPr>
            <a:xfrm>
              <a:off x="10538" y="7043"/>
              <a:ext cx="7828"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lang="zh-CN" altLang="en-US" sz="2400" b="1" dirty="0">
                  <a:solidFill>
                    <a:schemeClr val="tx1"/>
                  </a:solidFill>
                  <a:latin typeface="微软雅黑" panose="020B0503020204020204" pitchFamily="34" charset="-122"/>
                  <a:ea typeface="微软雅黑" panose="020B0503020204020204" pitchFamily="34" charset="-122"/>
                  <a:sym typeface="+mn-ea"/>
                </a:rPr>
                <a:t>城镇调查失业率控制在</a:t>
              </a:r>
              <a:r>
                <a:rPr lang="en-US" altLang="zh-CN" sz="3200" b="1" dirty="0">
                  <a:solidFill>
                    <a:srgbClr val="C00000"/>
                  </a:solidFill>
                  <a:latin typeface="微软雅黑" panose="020B0503020204020204" pitchFamily="34" charset="-122"/>
                  <a:ea typeface="微软雅黑" panose="020B0503020204020204" pitchFamily="34" charset="-122"/>
                  <a:sym typeface="+mn-ea"/>
                </a:rPr>
                <a:t>5.5%</a:t>
              </a:r>
              <a:r>
                <a:rPr lang="zh-CN" altLang="en-US" sz="2400" b="1" dirty="0">
                  <a:solidFill>
                    <a:schemeClr val="tx1"/>
                  </a:solidFill>
                  <a:latin typeface="微软雅黑" panose="020B0503020204020204" pitchFamily="34" charset="-122"/>
                  <a:ea typeface="微软雅黑" panose="020B0503020204020204" pitchFamily="34" charset="-122"/>
                  <a:sym typeface="+mn-ea"/>
                </a:rPr>
                <a:t>左右</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40" name="组合 8"/>
            <p:cNvGrpSpPr/>
            <p:nvPr/>
          </p:nvGrpSpPr>
          <p:grpSpPr>
            <a:xfrm rot="0">
              <a:off x="9773" y="6972"/>
              <a:ext cx="714" cy="660"/>
              <a:chOff x="990159" y="1862891"/>
              <a:chExt cx="1250951" cy="1155700"/>
            </a:xfrm>
          </p:grpSpPr>
          <p:sp>
            <p:nvSpPr>
              <p:cNvPr id="41" name="Freeform 6"/>
              <p:cNvSpPr/>
              <p:nvPr/>
            </p:nvSpPr>
            <p:spPr bwMode="auto">
              <a:xfrm rot="1800000">
                <a:off x="990159" y="1862891"/>
                <a:ext cx="1250951" cy="1155700"/>
              </a:xfrm>
              <a:custGeom>
                <a:avLst/>
                <a:gdLst>
                  <a:gd name="T0" fmla="*/ 1730 w 2851"/>
                  <a:gd name="T1" fmla="*/ 2494 h 2627"/>
                  <a:gd name="T2" fmla="*/ 1425 w 2851"/>
                  <a:gd name="T3" fmla="*/ 2423 h 2627"/>
                  <a:gd name="T4" fmla="*/ 1120 w 2851"/>
                  <a:gd name="T5" fmla="*/ 2493 h 2627"/>
                  <a:gd name="T6" fmla="*/ 553 w 2851"/>
                  <a:gd name="T7" fmla="*/ 2162 h 2627"/>
                  <a:gd name="T8" fmla="*/ 462 w 2851"/>
                  <a:gd name="T9" fmla="*/ 1867 h 2627"/>
                  <a:gd name="T10" fmla="*/ 252 w 2851"/>
                  <a:gd name="T11" fmla="*/ 1640 h 2627"/>
                  <a:gd name="T12" fmla="*/ 252 w 2851"/>
                  <a:gd name="T13" fmla="*/ 982 h 2627"/>
                  <a:gd name="T14" fmla="*/ 462 w 2851"/>
                  <a:gd name="T15" fmla="*/ 755 h 2627"/>
                  <a:gd name="T16" fmla="*/ 553 w 2851"/>
                  <a:gd name="T17" fmla="*/ 460 h 2627"/>
                  <a:gd name="T18" fmla="*/ 1126 w 2851"/>
                  <a:gd name="T19" fmla="*/ 132 h 2627"/>
                  <a:gd name="T20" fmla="*/ 1425 w 2851"/>
                  <a:gd name="T21" fmla="*/ 200 h 2627"/>
                  <a:gd name="T22" fmla="*/ 1726 w 2851"/>
                  <a:gd name="T23" fmla="*/ 131 h 2627"/>
                  <a:gd name="T24" fmla="*/ 2109 w 2851"/>
                  <a:gd name="T25" fmla="*/ 135 h 2627"/>
                  <a:gd name="T26" fmla="*/ 2296 w 2851"/>
                  <a:gd name="T27" fmla="*/ 460 h 2627"/>
                  <a:gd name="T28" fmla="*/ 2387 w 2851"/>
                  <a:gd name="T29" fmla="*/ 755 h 2627"/>
                  <a:gd name="T30" fmla="*/ 2598 w 2851"/>
                  <a:gd name="T31" fmla="*/ 982 h 2627"/>
                  <a:gd name="T32" fmla="*/ 2600 w 2851"/>
                  <a:gd name="T33" fmla="*/ 1639 h 2627"/>
                  <a:gd name="T34" fmla="*/ 2387 w 2851"/>
                  <a:gd name="T35" fmla="*/ 1867 h 2627"/>
                  <a:gd name="T36" fmla="*/ 2297 w 2851"/>
                  <a:gd name="T37" fmla="*/ 2164 h 2627"/>
                  <a:gd name="T38" fmla="*/ 1730 w 2851"/>
                  <a:gd name="T39" fmla="*/ 2494 h 2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1" h="2627">
                    <a:moveTo>
                      <a:pt x="1730" y="2494"/>
                    </a:moveTo>
                    <a:cubicBezTo>
                      <a:pt x="1638" y="2448"/>
                      <a:pt x="1534" y="2423"/>
                      <a:pt x="1425" y="2423"/>
                    </a:cubicBezTo>
                    <a:cubicBezTo>
                      <a:pt x="1315" y="2423"/>
                      <a:pt x="1212" y="2448"/>
                      <a:pt x="1120" y="2493"/>
                    </a:cubicBezTo>
                    <a:cubicBezTo>
                      <a:pt x="848" y="2627"/>
                      <a:pt x="575" y="2461"/>
                      <a:pt x="553" y="2162"/>
                    </a:cubicBezTo>
                    <a:cubicBezTo>
                      <a:pt x="546" y="2061"/>
                      <a:pt x="516" y="1960"/>
                      <a:pt x="462" y="1867"/>
                    </a:cubicBezTo>
                    <a:cubicBezTo>
                      <a:pt x="408" y="1773"/>
                      <a:pt x="336" y="1697"/>
                      <a:pt x="252" y="1640"/>
                    </a:cubicBezTo>
                    <a:cubicBezTo>
                      <a:pt x="0" y="1470"/>
                      <a:pt x="0" y="1152"/>
                      <a:pt x="252" y="982"/>
                    </a:cubicBezTo>
                    <a:cubicBezTo>
                      <a:pt x="336" y="925"/>
                      <a:pt x="408" y="849"/>
                      <a:pt x="462" y="755"/>
                    </a:cubicBezTo>
                    <a:cubicBezTo>
                      <a:pt x="516" y="662"/>
                      <a:pt x="546" y="561"/>
                      <a:pt x="553" y="460"/>
                    </a:cubicBezTo>
                    <a:cubicBezTo>
                      <a:pt x="575" y="152"/>
                      <a:pt x="851" y="0"/>
                      <a:pt x="1126" y="132"/>
                    </a:cubicBezTo>
                    <a:cubicBezTo>
                      <a:pt x="1217" y="175"/>
                      <a:pt x="1318" y="200"/>
                      <a:pt x="1425" y="200"/>
                    </a:cubicBezTo>
                    <a:cubicBezTo>
                      <a:pt x="1533" y="200"/>
                      <a:pt x="1635" y="175"/>
                      <a:pt x="1726" y="131"/>
                    </a:cubicBezTo>
                    <a:cubicBezTo>
                      <a:pt x="1865" y="63"/>
                      <a:pt x="2003" y="72"/>
                      <a:pt x="2109" y="135"/>
                    </a:cubicBezTo>
                    <a:cubicBezTo>
                      <a:pt x="2213" y="198"/>
                      <a:pt x="2286" y="313"/>
                      <a:pt x="2296" y="460"/>
                    </a:cubicBezTo>
                    <a:cubicBezTo>
                      <a:pt x="2304" y="561"/>
                      <a:pt x="2333" y="662"/>
                      <a:pt x="2387" y="755"/>
                    </a:cubicBezTo>
                    <a:cubicBezTo>
                      <a:pt x="2441" y="849"/>
                      <a:pt x="2514" y="925"/>
                      <a:pt x="2598" y="982"/>
                    </a:cubicBezTo>
                    <a:cubicBezTo>
                      <a:pt x="2846" y="1150"/>
                      <a:pt x="2851" y="1470"/>
                      <a:pt x="2600" y="1639"/>
                    </a:cubicBezTo>
                    <a:cubicBezTo>
                      <a:pt x="2515" y="1696"/>
                      <a:pt x="2442" y="1772"/>
                      <a:pt x="2387" y="1867"/>
                    </a:cubicBezTo>
                    <a:cubicBezTo>
                      <a:pt x="2333" y="1961"/>
                      <a:pt x="2304" y="2062"/>
                      <a:pt x="2297" y="2164"/>
                    </a:cubicBezTo>
                    <a:cubicBezTo>
                      <a:pt x="2275" y="2460"/>
                      <a:pt x="2000" y="2627"/>
                      <a:pt x="1730" y="2494"/>
                    </a:cubicBezTo>
                    <a:close/>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sp>
            <p:nvSpPr>
              <p:cNvPr id="42" name="Freeform 7"/>
              <p:cNvSpPr/>
              <p:nvPr/>
            </p:nvSpPr>
            <p:spPr bwMode="auto">
              <a:xfrm rot="1800000">
                <a:off x="1085500" y="1950144"/>
                <a:ext cx="1060270" cy="981196"/>
              </a:xfrm>
              <a:custGeom>
                <a:avLst/>
                <a:gdLst>
                  <a:gd name="T0" fmla="*/ 1297 w 2136"/>
                  <a:gd name="T1" fmla="*/ 1868 h 1968"/>
                  <a:gd name="T2" fmla="*/ 1068 w 2136"/>
                  <a:gd name="T3" fmla="*/ 1815 h 1968"/>
                  <a:gd name="T4" fmla="*/ 839 w 2136"/>
                  <a:gd name="T5" fmla="*/ 1868 h 1968"/>
                  <a:gd name="T6" fmla="*/ 415 w 2136"/>
                  <a:gd name="T7" fmla="*/ 1620 h 1968"/>
                  <a:gd name="T8" fmla="*/ 347 w 2136"/>
                  <a:gd name="T9" fmla="*/ 1399 h 1968"/>
                  <a:gd name="T10" fmla="*/ 189 w 2136"/>
                  <a:gd name="T11" fmla="*/ 1229 h 1968"/>
                  <a:gd name="T12" fmla="*/ 189 w 2136"/>
                  <a:gd name="T13" fmla="*/ 736 h 1968"/>
                  <a:gd name="T14" fmla="*/ 347 w 2136"/>
                  <a:gd name="T15" fmla="*/ 566 h 1968"/>
                  <a:gd name="T16" fmla="*/ 415 w 2136"/>
                  <a:gd name="T17" fmla="*/ 345 h 1968"/>
                  <a:gd name="T18" fmla="*/ 844 w 2136"/>
                  <a:gd name="T19" fmla="*/ 99 h 1968"/>
                  <a:gd name="T20" fmla="*/ 1068 w 2136"/>
                  <a:gd name="T21" fmla="*/ 150 h 1968"/>
                  <a:gd name="T22" fmla="*/ 1293 w 2136"/>
                  <a:gd name="T23" fmla="*/ 98 h 1968"/>
                  <a:gd name="T24" fmla="*/ 1580 w 2136"/>
                  <a:gd name="T25" fmla="*/ 102 h 1968"/>
                  <a:gd name="T26" fmla="*/ 1721 w 2136"/>
                  <a:gd name="T27" fmla="*/ 345 h 1968"/>
                  <a:gd name="T28" fmla="*/ 1789 w 2136"/>
                  <a:gd name="T29" fmla="*/ 566 h 1968"/>
                  <a:gd name="T30" fmla="*/ 1947 w 2136"/>
                  <a:gd name="T31" fmla="*/ 736 h 1968"/>
                  <a:gd name="T32" fmla="*/ 1948 w 2136"/>
                  <a:gd name="T33" fmla="*/ 1228 h 1968"/>
                  <a:gd name="T34" fmla="*/ 1789 w 2136"/>
                  <a:gd name="T35" fmla="*/ 1399 h 1968"/>
                  <a:gd name="T36" fmla="*/ 1721 w 2136"/>
                  <a:gd name="T37" fmla="*/ 1621 h 1968"/>
                  <a:gd name="T38" fmla="*/ 1297 w 2136"/>
                  <a:gd name="T39" fmla="*/ 1868 h 1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6" h="1968">
                    <a:moveTo>
                      <a:pt x="1297" y="1868"/>
                    </a:moveTo>
                    <a:cubicBezTo>
                      <a:pt x="1228" y="1834"/>
                      <a:pt x="1150" y="1815"/>
                      <a:pt x="1068" y="1815"/>
                    </a:cubicBezTo>
                    <a:cubicBezTo>
                      <a:pt x="986" y="1815"/>
                      <a:pt x="908" y="1834"/>
                      <a:pt x="839" y="1868"/>
                    </a:cubicBezTo>
                    <a:cubicBezTo>
                      <a:pt x="636" y="1968"/>
                      <a:pt x="431" y="1843"/>
                      <a:pt x="415" y="1620"/>
                    </a:cubicBezTo>
                    <a:cubicBezTo>
                      <a:pt x="409" y="1544"/>
                      <a:pt x="387" y="1469"/>
                      <a:pt x="347" y="1399"/>
                    </a:cubicBezTo>
                    <a:cubicBezTo>
                      <a:pt x="306" y="1329"/>
                      <a:pt x="252" y="1271"/>
                      <a:pt x="189" y="1229"/>
                    </a:cubicBezTo>
                    <a:cubicBezTo>
                      <a:pt x="0" y="1101"/>
                      <a:pt x="1" y="863"/>
                      <a:pt x="189" y="736"/>
                    </a:cubicBezTo>
                    <a:cubicBezTo>
                      <a:pt x="252" y="693"/>
                      <a:pt x="306" y="636"/>
                      <a:pt x="347" y="566"/>
                    </a:cubicBezTo>
                    <a:cubicBezTo>
                      <a:pt x="387" y="496"/>
                      <a:pt x="409" y="420"/>
                      <a:pt x="415" y="345"/>
                    </a:cubicBezTo>
                    <a:cubicBezTo>
                      <a:pt x="431" y="114"/>
                      <a:pt x="638" y="0"/>
                      <a:pt x="844" y="99"/>
                    </a:cubicBezTo>
                    <a:cubicBezTo>
                      <a:pt x="912" y="131"/>
                      <a:pt x="988" y="150"/>
                      <a:pt x="1068" y="150"/>
                    </a:cubicBezTo>
                    <a:cubicBezTo>
                      <a:pt x="1149" y="150"/>
                      <a:pt x="1225" y="131"/>
                      <a:pt x="1293" y="98"/>
                    </a:cubicBezTo>
                    <a:cubicBezTo>
                      <a:pt x="1397" y="48"/>
                      <a:pt x="1501" y="54"/>
                      <a:pt x="1580" y="102"/>
                    </a:cubicBezTo>
                    <a:cubicBezTo>
                      <a:pt x="1658" y="148"/>
                      <a:pt x="1713" y="235"/>
                      <a:pt x="1721" y="345"/>
                    </a:cubicBezTo>
                    <a:cubicBezTo>
                      <a:pt x="1726" y="420"/>
                      <a:pt x="1748" y="496"/>
                      <a:pt x="1789" y="566"/>
                    </a:cubicBezTo>
                    <a:cubicBezTo>
                      <a:pt x="1829" y="636"/>
                      <a:pt x="1884" y="693"/>
                      <a:pt x="1947" y="736"/>
                    </a:cubicBezTo>
                    <a:cubicBezTo>
                      <a:pt x="2132" y="862"/>
                      <a:pt x="2136" y="1102"/>
                      <a:pt x="1948" y="1228"/>
                    </a:cubicBezTo>
                    <a:cubicBezTo>
                      <a:pt x="1885" y="1270"/>
                      <a:pt x="1829" y="1328"/>
                      <a:pt x="1789" y="1399"/>
                    </a:cubicBezTo>
                    <a:cubicBezTo>
                      <a:pt x="1748" y="1469"/>
                      <a:pt x="1726" y="1545"/>
                      <a:pt x="1721" y="1621"/>
                    </a:cubicBezTo>
                    <a:cubicBezTo>
                      <a:pt x="1705" y="1843"/>
                      <a:pt x="1499" y="1968"/>
                      <a:pt x="1297" y="1868"/>
                    </a:cubicBezTo>
                    <a:close/>
                  </a:path>
                </a:pathLst>
              </a:custGeom>
              <a:gradFill>
                <a:gsLst>
                  <a:gs pos="45000">
                    <a:srgbClr val="B81C22">
                      <a:alpha val="85000"/>
                    </a:srgbClr>
                  </a:gs>
                  <a:gs pos="100000">
                    <a:srgbClr val="ED7D31">
                      <a:alpha val="9000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chemeClr val="tx1">
                      <a:lumMod val="65000"/>
                      <a:lumOff val="35000"/>
                    </a:schemeClr>
                  </a:solidFill>
                  <a:effectLst/>
                  <a:uLnTx/>
                  <a:uFillTx/>
                  <a:latin typeface="思源宋体 CN Heavy" panose="02020900000000000000" pitchFamily="18" charset="-122"/>
                  <a:ea typeface="思源宋体 CN" panose="02020400000000000000" pitchFamily="18" charset="-122"/>
                  <a:sym typeface="Century Gothic" panose="020B0502020202020204" pitchFamily="34" charset="0"/>
                </a:endParaRPr>
              </a:p>
            </p:txBody>
          </p:sp>
        </p:grpSp>
        <p:sp>
          <p:nvSpPr>
            <p:cNvPr id="44" name="文本框 43"/>
            <p:cNvSpPr txBox="1"/>
            <p:nvPr>
              <p:custDataLst>
                <p:tags r:id="rId14"/>
              </p:custDataLst>
            </p:nvPr>
          </p:nvSpPr>
          <p:spPr>
            <a:xfrm>
              <a:off x="2110" y="7059"/>
              <a:ext cx="7361"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lang="zh-CN" altLang="en-US" sz="2400" b="1" dirty="0">
                  <a:solidFill>
                    <a:schemeClr val="tx1"/>
                  </a:solidFill>
                  <a:latin typeface="微软雅黑" panose="020B0503020204020204" pitchFamily="34" charset="-122"/>
                  <a:ea typeface="微软雅黑" panose="020B0503020204020204" pitchFamily="34" charset="-122"/>
                  <a:sym typeface="+mn-ea"/>
                </a:rPr>
                <a:t>固定资产投资增长</a:t>
              </a:r>
              <a:r>
                <a:rPr lang="en-US" altLang="zh-CN" sz="3200" b="1" dirty="0">
                  <a:solidFill>
                    <a:srgbClr val="C00000"/>
                  </a:solidFill>
                  <a:latin typeface="微软雅黑" panose="020B0503020204020204" pitchFamily="34" charset="-122"/>
                  <a:ea typeface="微软雅黑" panose="020B0503020204020204" pitchFamily="34" charset="-122"/>
                  <a:sym typeface="+mn-ea"/>
                </a:rPr>
                <a:t>5.5%</a:t>
              </a:r>
              <a:r>
                <a:rPr lang="zh-CN" altLang="en-US" sz="2400" b="1" dirty="0">
                  <a:solidFill>
                    <a:schemeClr val="tx1"/>
                  </a:solidFill>
                  <a:latin typeface="微软雅黑" panose="020B0503020204020204" pitchFamily="34" charset="-122"/>
                  <a:ea typeface="微软雅黑" panose="020B0503020204020204" pitchFamily="34" charset="-122"/>
                  <a:sym typeface="+mn-ea"/>
                </a:rPr>
                <a:t>左右</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4337685" y="5967095"/>
            <a:ext cx="3680460" cy="519430"/>
            <a:chOff x="6831" y="9892"/>
            <a:chExt cx="5796" cy="818"/>
          </a:xfrm>
        </p:grpSpPr>
        <p:pic>
          <p:nvPicPr>
            <p:cNvPr id="3" name="图片 2" descr="c562f02f89dbcf903be62e29c8bc6f8"/>
            <p:cNvPicPr>
              <a:picLocks noChangeAspect="1"/>
            </p:cNvPicPr>
            <p:nvPr/>
          </p:nvPicPr>
          <p:blipFill>
            <a:blip r:embed="rId2"/>
            <a:stretch>
              <a:fillRect/>
            </a:stretch>
          </p:blipFill>
          <p:spPr>
            <a:xfrm>
              <a:off x="6831" y="9959"/>
              <a:ext cx="2324" cy="674"/>
            </a:xfrm>
            <a:prstGeom prst="rect">
              <a:avLst/>
            </a:prstGeom>
          </p:spPr>
        </p:pic>
        <p:pic>
          <p:nvPicPr>
            <p:cNvPr id="8" name="图片 7" descr="微信图片_20230314140351"/>
            <p:cNvPicPr>
              <a:picLocks noChangeAspect="1"/>
            </p:cNvPicPr>
            <p:nvPr/>
          </p:nvPicPr>
          <p:blipFill>
            <a:blip r:embed="rId3"/>
            <a:stretch>
              <a:fillRect/>
            </a:stretch>
          </p:blipFill>
          <p:spPr>
            <a:xfrm>
              <a:off x="9537" y="9892"/>
              <a:ext cx="3090" cy="818"/>
            </a:xfrm>
            <a:prstGeom prst="rect">
              <a:avLst/>
            </a:prstGeom>
          </p:spPr>
        </p:pic>
      </p:grpSp>
      <p:sp>
        <p:nvSpPr>
          <p:cNvPr id="9" name="矩形 8"/>
          <p:cNvSpPr/>
          <p:nvPr/>
        </p:nvSpPr>
        <p:spPr>
          <a:xfrm>
            <a:off x="1" y="0"/>
            <a:ext cx="12192000" cy="728995"/>
          </a:xfrm>
          <a:prstGeom prst="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rtlCol="0" anchor="ctr"/>
          <a:lstStyle/>
          <a:p>
            <a:endParaRPr lang="zh-CN" altLang="en-US">
              <a:solidFill>
                <a:schemeClr val="tx1"/>
              </a:solidFill>
            </a:endParaRPr>
          </a:p>
        </p:txBody>
      </p:sp>
      <p:sp>
        <p:nvSpPr>
          <p:cNvPr id="35" name="文本框 34"/>
          <p:cNvSpPr txBox="1"/>
          <p:nvPr/>
        </p:nvSpPr>
        <p:spPr>
          <a:xfrm>
            <a:off x="817245" y="224790"/>
            <a:ext cx="3093720" cy="430530"/>
          </a:xfrm>
          <a:prstGeom prst="rect">
            <a:avLst/>
          </a:prstGeom>
          <a:noFill/>
        </p:spPr>
        <p:txBody>
          <a:bodyPr wrap="square" lIns="0" tIns="0" rIns="0" bIns="0" rtlCol="0">
            <a:spAutoFit/>
          </a:bodyPr>
          <a:p>
            <a:pPr algn="l"/>
            <a:r>
              <a:rPr lang="en-US" altLang="zh-CN" sz="2800" b="1">
                <a:solidFill>
                  <a:srgbClr val="FFC000"/>
                </a:solidFill>
                <a:latin typeface="微软雅黑" panose="020B0503020204020204" pitchFamily="34" charset="-122"/>
                <a:ea typeface="微软雅黑" panose="020B0503020204020204" pitchFamily="34" charset="-122"/>
              </a:rPr>
              <a:t>2026</a:t>
            </a:r>
            <a:r>
              <a:rPr lang="zh-CN" altLang="en-US" sz="2800" b="1">
                <a:solidFill>
                  <a:srgbClr val="FFC000"/>
                </a:solidFill>
                <a:latin typeface="微软雅黑" panose="020B0503020204020204" pitchFamily="34" charset="-122"/>
                <a:ea typeface="微软雅黑" panose="020B0503020204020204" pitchFamily="34" charset="-122"/>
              </a:rPr>
              <a:t>年主要工作</a:t>
            </a:r>
            <a:endParaRPr lang="zh-CN" altLang="en-US" sz="2800" b="1">
              <a:solidFill>
                <a:srgbClr val="FFC000"/>
              </a:solidFill>
              <a:latin typeface="微软雅黑" panose="020B0503020204020204" pitchFamily="34" charset="-122"/>
              <a:ea typeface="微软雅黑" panose="020B0503020204020204" pitchFamily="34" charset="-122"/>
            </a:endParaRPr>
          </a:p>
        </p:txBody>
      </p:sp>
      <p:pic>
        <p:nvPicPr>
          <p:cNvPr id="2" name="图片 1" descr="未标题-1"/>
          <p:cNvPicPr>
            <a:picLocks noChangeAspect="1"/>
          </p:cNvPicPr>
          <p:nvPr/>
        </p:nvPicPr>
        <p:blipFill>
          <a:blip r:embed="rId4"/>
          <a:stretch>
            <a:fillRect/>
          </a:stretch>
        </p:blipFill>
        <p:spPr>
          <a:xfrm>
            <a:off x="356235" y="120015"/>
            <a:ext cx="457200" cy="476250"/>
          </a:xfrm>
          <a:prstGeom prst="rect">
            <a:avLst/>
          </a:prstGeom>
        </p:spPr>
      </p:pic>
      <p:pic>
        <p:nvPicPr>
          <p:cNvPr id="4" name="图片 3" descr="未标题-2"/>
          <p:cNvPicPr>
            <a:picLocks noChangeAspect="1"/>
          </p:cNvPicPr>
          <p:nvPr>
            <p:custDataLst>
              <p:tags r:id="rId5"/>
            </p:custDataLst>
          </p:nvPr>
        </p:nvPicPr>
        <p:blipFill>
          <a:blip r:embed="rId6"/>
          <a:stretch>
            <a:fillRect/>
          </a:stretch>
        </p:blipFill>
        <p:spPr>
          <a:xfrm>
            <a:off x="11000105" y="78740"/>
            <a:ext cx="826770" cy="529590"/>
          </a:xfrm>
          <a:prstGeom prst="rect">
            <a:avLst/>
          </a:prstGeom>
        </p:spPr>
      </p:pic>
      <p:grpSp>
        <p:nvGrpSpPr>
          <p:cNvPr id="10" name="组合 9"/>
          <p:cNvGrpSpPr/>
          <p:nvPr/>
        </p:nvGrpSpPr>
        <p:grpSpPr>
          <a:xfrm>
            <a:off x="1896110" y="1133475"/>
            <a:ext cx="7952740" cy="3804758"/>
            <a:chOff x="2986" y="1785"/>
            <a:chExt cx="12524" cy="5992"/>
          </a:xfrm>
        </p:grpSpPr>
        <p:cxnSp>
          <p:nvCxnSpPr>
            <p:cNvPr id="5" name="直接连接符 4"/>
            <p:cNvCxnSpPr/>
            <p:nvPr>
              <p:custDataLst>
                <p:tags r:id="rId7"/>
              </p:custDataLst>
            </p:nvPr>
          </p:nvCxnSpPr>
          <p:spPr>
            <a:xfrm>
              <a:off x="4950" y="3521"/>
              <a:ext cx="0" cy="909"/>
            </a:xfrm>
            <a:prstGeom prst="line">
              <a:avLst/>
            </a:prstGeom>
            <a:ln w="12700">
              <a:solidFill>
                <a:srgbClr val="DB1F1B"/>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8"/>
              </p:custDataLst>
            </p:nvPr>
          </p:nvSpPr>
          <p:spPr>
            <a:xfrm>
              <a:off x="3899" y="3606"/>
              <a:ext cx="778" cy="778"/>
            </a:xfrm>
            <a:prstGeom prst="rect">
              <a:avLst/>
            </a:prstGeom>
            <a:noFill/>
            <a:ln w="25400" cap="flat" cmpd="sng" algn="ctr">
              <a:solidFill>
                <a:srgbClr val="F60000"/>
              </a:solidFill>
              <a:prstDash val="solid"/>
              <a:miter lim="800000"/>
            </a:ln>
            <a:effectLst/>
          </p:spPr>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Segoe UI" panose="020B0502040204020203"/>
                <a:ea typeface="思源黑体 CN Light" panose="020B0300000000000000" pitchFamily="34" charset="-122"/>
                <a:cs typeface="+mn-cs"/>
              </a:endParaRPr>
            </a:p>
          </p:txBody>
        </p:sp>
        <p:sp>
          <p:nvSpPr>
            <p:cNvPr id="13" name="矩形 12"/>
            <p:cNvSpPr/>
            <p:nvPr>
              <p:custDataLst>
                <p:tags r:id="rId9"/>
              </p:custDataLst>
            </p:nvPr>
          </p:nvSpPr>
          <p:spPr>
            <a:xfrm>
              <a:off x="3683" y="3505"/>
              <a:ext cx="815" cy="789"/>
            </a:xfrm>
            <a:prstGeom prst="rect">
              <a:avLst/>
            </a:prstGeom>
            <a:solidFill>
              <a:srgbClr val="E9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0"/>
              </p:custDataLst>
            </p:nvPr>
          </p:nvSpPr>
          <p:spPr>
            <a:xfrm>
              <a:off x="3779" y="3624"/>
              <a:ext cx="648" cy="580"/>
            </a:xfrm>
            <a:prstGeom prst="rect">
              <a:avLst/>
            </a:prstGeom>
            <a:noFill/>
          </p:spPr>
          <p:txBody>
            <a:bodyPr wrap="none" rtlCol="0">
              <a:spAutoFit/>
            </a:bodyPr>
            <a:p>
              <a:pPr algn="ctr"/>
              <a:r>
                <a:rPr lang="zh-CN" altLang="en-US" b="1">
                  <a:solidFill>
                    <a:schemeClr val="bg1"/>
                  </a:solidFill>
                  <a:latin typeface="微软雅黑" panose="020B0503020204020204" pitchFamily="34" charset="-122"/>
                  <a:ea typeface="微软雅黑" panose="020B0503020204020204" pitchFamily="34" charset="-122"/>
                </a:rPr>
                <a:t>一</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6" name="矩形 85"/>
            <p:cNvSpPr/>
            <p:nvPr>
              <p:custDataLst>
                <p:tags r:id="rId11"/>
              </p:custDataLst>
            </p:nvPr>
          </p:nvSpPr>
          <p:spPr>
            <a:xfrm>
              <a:off x="5304" y="3538"/>
              <a:ext cx="10206" cy="864"/>
            </a:xfrm>
            <a:prstGeom prst="rect">
              <a:avLst/>
            </a:prstGeom>
            <a:noFill/>
            <a:ln>
              <a:solidFill>
                <a:srgbClr val="E62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zh-CN" altLang="en-US" sz="1100">
                <a:solidFill>
                  <a:schemeClr val="tx1">
                    <a:lumMod val="50000"/>
                    <a:lumOff val="50000"/>
                  </a:schemeClr>
                </a:solidFill>
                <a:latin typeface="Microsoft JhengHei UI" panose="020B0604030504040204" pitchFamily="34" charset="-120"/>
                <a:ea typeface="微软雅黑" panose="020B0503020204020204" pitchFamily="34" charset="-122"/>
                <a:cs typeface="+mn-ea"/>
                <a:sym typeface="Microsoft JhengHei UI" panose="020B0604030504040204" pitchFamily="34" charset="-120"/>
              </a:endParaRPr>
            </a:p>
          </p:txBody>
        </p:sp>
        <p:sp>
          <p:nvSpPr>
            <p:cNvPr id="90" name="文本框 89"/>
            <p:cNvSpPr txBox="1"/>
            <p:nvPr>
              <p:custDataLst>
                <p:tags r:id="rId12"/>
              </p:custDataLst>
            </p:nvPr>
          </p:nvSpPr>
          <p:spPr>
            <a:xfrm>
              <a:off x="5535" y="3637"/>
              <a:ext cx="9888" cy="725"/>
            </a:xfrm>
            <a:prstGeom prst="rect">
              <a:avLst/>
            </a:prstGeom>
            <a:noFill/>
          </p:spPr>
          <p:txBody>
            <a:bodyPr wrap="none" rtlCol="0">
              <a:spAutoFit/>
            </a:bodyPr>
            <a:p>
              <a:pPr algn="l"/>
              <a:r>
                <a:rPr lang="zh-CN" altLang="en-US" sz="2400" b="1">
                  <a:solidFill>
                    <a:srgbClr val="C00000"/>
                  </a:solidFill>
                  <a:latin typeface="微软雅黑" panose="020B0503020204020204" pitchFamily="34" charset="-122"/>
                  <a:ea typeface="微软雅黑" panose="020B0503020204020204" pitchFamily="34" charset="-122"/>
                </a:rPr>
                <a:t>全</a:t>
              </a:r>
              <a:r>
                <a:rPr lang="zh-CN" altLang="en-US" sz="2400" b="1">
                  <a:solidFill>
                    <a:srgbClr val="C00000"/>
                  </a:solidFill>
                  <a:latin typeface="微软雅黑" panose="020B0503020204020204" pitchFamily="34" charset="-122"/>
                  <a:ea typeface="微软雅黑" panose="020B0503020204020204" pitchFamily="34" charset="-122"/>
                </a:rPr>
                <a:t>力办好国家大事，纵深推进京津冀协同发展</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7" name="矩形: 圆角 14"/>
            <p:cNvSpPr/>
            <p:nvPr>
              <p:custDataLst>
                <p:tags r:id="rId13"/>
              </p:custDataLst>
            </p:nvPr>
          </p:nvSpPr>
          <p:spPr>
            <a:xfrm>
              <a:off x="5464" y="5540"/>
              <a:ext cx="687" cy="687"/>
            </a:xfrm>
            <a:prstGeom prst="round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1</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custDataLst>
                <p:tags r:id="rId14"/>
              </p:custDataLst>
            </p:nvPr>
          </p:nvSpPr>
          <p:spPr>
            <a:xfrm>
              <a:off x="6226" y="5609"/>
              <a:ext cx="7844"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推动雄安新区高标准高质量建设</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32" name="矩形: 圆角 14"/>
            <p:cNvSpPr/>
            <p:nvPr/>
          </p:nvSpPr>
          <p:spPr>
            <a:xfrm>
              <a:off x="5469" y="7090"/>
              <a:ext cx="687" cy="687"/>
            </a:xfrm>
            <a:prstGeom prst="roundRect">
              <a:avLst/>
            </a:prstGeom>
            <a:gradFill flip="none" rotWithShape="1">
              <a:gsLst>
                <a:gs pos="79000">
                  <a:srgbClr val="ED7500"/>
                </a:gs>
                <a:gs pos="53000">
                  <a:srgbClr val="CD000D"/>
                </a:gs>
                <a:gs pos="100000">
                  <a:srgbClr val="FDCE00"/>
                </a:gs>
              </a:gsLst>
              <a:lin ang="18900000" scaled="1"/>
              <a:tileRect/>
            </a:gradFill>
            <a:ln w="9525" cap="flat">
              <a:noFill/>
              <a:prstDash val="solid"/>
              <a:miter/>
            </a:ln>
            <a:effectLst>
              <a:outerShdw blurRad="254000" dist="88900" dir="5400000" algn="ctr" rotWithShape="0">
                <a:srgbClr val="CD000D">
                  <a:alpha val="23000"/>
                </a:srgbClr>
              </a:outerShdw>
            </a:effectLst>
          </p:spPr>
          <p:txBody>
            <a:bodyPr lIns="0" rIns="0" rtlCol="0" anchor="ctr"/>
            <a:lstStyle/>
            <a:p>
              <a:pPr algn="ctr"/>
              <a:r>
                <a:rPr lang="en-US" altLang="zh-CN" sz="2000" dirty="0">
                  <a:solidFill>
                    <a:schemeClr val="bg1"/>
                  </a:solidFill>
                  <a:latin typeface="微软雅黑" panose="020B0503020204020204" pitchFamily="34" charset="-122"/>
                  <a:ea typeface="微软雅黑" panose="020B0503020204020204" pitchFamily="34" charset="-122"/>
                </a:rPr>
                <a:t>2</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6231" y="7159"/>
              <a:ext cx="8530" cy="588"/>
            </a:xfrm>
            <a:prstGeom prst="rect">
              <a:avLst/>
            </a:prstGeom>
            <a:noFill/>
          </p:spPr>
          <p:txBody>
            <a:bodyPr wrap="square" rtlCol="0">
              <a:spAutoFit/>
            </a:bodyPr>
            <a:p>
              <a:pPr marL="0" marR="0" lvl="0" indent="0" algn="l" defTabSz="914400" rtl="0" eaLnBrk="1" fontAlgn="auto" latinLnBrk="0" hangingPunct="1">
                <a:lnSpc>
                  <a:spcPts val="2200"/>
                </a:lnSpc>
                <a:spcBef>
                  <a:spcPts val="1000"/>
                </a:spcBef>
                <a:spcAft>
                  <a:spcPts val="0"/>
                </a:spcAft>
                <a:buClrTx/>
                <a:buSzTx/>
                <a:buFont typeface="Arial" panose="020B0604020202020204" pitchFamily="34" charset="0"/>
                <a:buNone/>
                <a:defRPr/>
              </a:pPr>
              <a:r>
                <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推动京津冀协同发展取得新进展</a:t>
              </a:r>
              <a:endParaRPr kumimoji="1" lang="zh-CN" altLang="en-US" sz="2400"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4" name="矩形: 圆角 67"/>
            <p:cNvSpPr/>
            <p:nvPr/>
          </p:nvSpPr>
          <p:spPr>
            <a:xfrm>
              <a:off x="2986" y="1785"/>
              <a:ext cx="6386" cy="1174"/>
            </a:xfrm>
            <a:prstGeom prst="roundRect">
              <a:avLst>
                <a:gd name="adj" fmla="val 50000"/>
              </a:avLst>
            </a:prstGeom>
            <a:gradFill>
              <a:gsLst>
                <a:gs pos="0">
                  <a:srgbClr val="FFCC69"/>
                </a:gs>
                <a:gs pos="100000">
                  <a:srgbClr val="FEA23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思源黑体 CN Regular" panose="020B0500000000000000" charset="-122"/>
                <a:ea typeface="思源黑体 CN Regular" panose="020B0500000000000000" charset="-122"/>
              </a:endParaRPr>
            </a:p>
          </p:txBody>
        </p:sp>
        <p:sp>
          <p:nvSpPr>
            <p:cNvPr id="66" name="文本框 65"/>
            <p:cNvSpPr txBox="1"/>
            <p:nvPr/>
          </p:nvSpPr>
          <p:spPr>
            <a:xfrm>
              <a:off x="3515" y="1994"/>
              <a:ext cx="5567" cy="725"/>
            </a:xfrm>
            <a:prstGeom prst="rect">
              <a:avLst/>
            </a:prstGeom>
            <a:noFill/>
          </p:spPr>
          <p:txBody>
            <a:bodyPr wrap="square" rtlCol="0">
              <a:spAutoFit/>
            </a:bodyPr>
            <a:lstStyle/>
            <a:p>
              <a:pPr algn="ctr"/>
              <a:r>
                <a:rPr lang="zh-CN" altLang="en-US" sz="2400" b="1" dirty="0">
                  <a:solidFill>
                    <a:srgbClr val="CB1712"/>
                  </a:solidFill>
                  <a:uFillTx/>
                  <a:latin typeface="微软雅黑" panose="020B0503020204020204" pitchFamily="34" charset="-122"/>
                  <a:ea typeface="微软雅黑" panose="020B0503020204020204" pitchFamily="34" charset="-122"/>
                </a:rPr>
                <a:t>重点做好六个方面工作：</a:t>
              </a:r>
              <a:endParaRPr lang="zh-CN" altLang="en-US" sz="2400" b="1" dirty="0">
                <a:solidFill>
                  <a:srgbClr val="CB1712"/>
                </a:solidFill>
                <a:uFillTx/>
                <a:latin typeface="微软雅黑" panose="020B0503020204020204" pitchFamily="34" charset="-122"/>
                <a:ea typeface="微软雅黑" panose="020B0503020204020204"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2110,&quot;width&quot;:3297}"/>
</p:tagLst>
</file>

<file path=ppt/tags/tag10.xml><?xml version="1.0" encoding="utf-8"?>
<p:tagLst xmlns:p="http://schemas.openxmlformats.org/presentationml/2006/main">
  <p:tag name="KSO_WM_DIAGRAM_VIRTUALLY_FRAME" val="{&quot;height&quot;:253.85,&quot;left&quot;:58.1,&quot;top&quot;:135.7,&quot;width&quot;:902.2}"/>
</p:tagLst>
</file>

<file path=ppt/tags/tag100.xml><?xml version="1.0" encoding="utf-8"?>
<p:tagLst xmlns:p="http://schemas.openxmlformats.org/presentationml/2006/main">
  <p:tag name="KSO_WM_DIAGRAM_VIRTUALLY_FRAME" val="{&quot;height&quot;:306.25,&quot;left&quot;:141.15,&quot;top&quot;:109.25,&quot;width&quot;:420.1}"/>
</p:tagLst>
</file>

<file path=ppt/tags/tag101.xml><?xml version="1.0" encoding="utf-8"?>
<p:tagLst xmlns:p="http://schemas.openxmlformats.org/presentationml/2006/main">
  <p:tag name="KSO_WM_DIAGRAM_VIRTUALLY_FRAME" val="{&quot;height&quot;:306.25,&quot;left&quot;:141.15,&quot;top&quot;:109.25,&quot;width&quot;:420.1}"/>
</p:tagLst>
</file>

<file path=ppt/tags/tag102.xml><?xml version="1.0" encoding="utf-8"?>
<p:tagLst xmlns:p="http://schemas.openxmlformats.org/presentationml/2006/main">
  <p:tag name="KSO_WM_DIAGRAM_VIRTUALLY_FRAME" val="{&quot;height&quot;:306.25,&quot;left&quot;:141.15,&quot;top&quot;:109.25,&quot;width&quot;:420.1}"/>
</p:tagLst>
</file>

<file path=ppt/tags/tag103.xml><?xml version="1.0" encoding="utf-8"?>
<p:tagLst xmlns:p="http://schemas.openxmlformats.org/presentationml/2006/main">
  <p:tag name="KSO_WM_DIAGRAM_VIRTUALLY_FRAME" val="{&quot;height&quot;:306.25,&quot;left&quot;:141.15,&quot;top&quot;:109.25,&quot;width&quot;:420.1}"/>
</p:tagLst>
</file>

<file path=ppt/tags/tag104.xml><?xml version="1.0" encoding="utf-8"?>
<p:tagLst xmlns:p="http://schemas.openxmlformats.org/presentationml/2006/main">
  <p:tag name="KSO_WM_DIAGRAM_VIRTUALLY_FRAME" val="{&quot;height&quot;:306.25,&quot;left&quot;:141.15,&quot;top&quot;:109.25,&quot;width&quot;:420.1}"/>
</p:tagLst>
</file>

<file path=ppt/tags/tag105.xml><?xml version="1.0" encoding="utf-8"?>
<p:tagLst xmlns:p="http://schemas.openxmlformats.org/presentationml/2006/main">
  <p:tag name="KSO_WM_DIAGRAM_VIRTUALLY_FRAME" val="{&quot;height&quot;:137.98724409448818,&quot;left&quot;:141.4,&quot;top&quot;:172.25,&quot;width&quot;:709.2}"/>
</p:tagLst>
</file>

<file path=ppt/tags/tag106.xml><?xml version="1.0" encoding="utf-8"?>
<p:tagLst xmlns:p="http://schemas.openxmlformats.org/presentationml/2006/main">
  <p:tag name="KSO_WM_DIAGRAM_VIRTUALLY_FRAME" val="{&quot;height&quot;:137.98724409448818,&quot;left&quot;:141.4,&quot;top&quot;:172.25,&quot;width&quot;:709.2}"/>
</p:tagLst>
</file>

<file path=ppt/tags/tag107.xml><?xml version="1.0" encoding="utf-8"?>
<p:tagLst xmlns:p="http://schemas.openxmlformats.org/presentationml/2006/main">
  <p:tag name="KSO_WM_DIAGRAM_VIRTUALLY_FRAME" val="{&quot;height&quot;:137.98724409448818,&quot;left&quot;:141.4,&quot;top&quot;:172.25,&quot;width&quot;:709.2}"/>
</p:tagLst>
</file>

<file path=ppt/tags/tag108.xml><?xml version="1.0" encoding="utf-8"?>
<p:tagLst xmlns:p="http://schemas.openxmlformats.org/presentationml/2006/main">
  <p:tag name="KSO_WM_DIAGRAM_VIRTUALLY_FRAME" val="{&quot;height&quot;:137.98724409448818,&quot;left&quot;:141.4,&quot;top&quot;:172.25,&quot;width&quot;:709.2}"/>
</p:tagLst>
</file>

<file path=ppt/tags/tag109.xml><?xml version="1.0" encoding="utf-8"?>
<p:tagLst xmlns:p="http://schemas.openxmlformats.org/presentationml/2006/main">
  <p:tag name="KSO_WM_UNIT_PLACING_PICTURE_USER_VIEWPORT" val="{&quot;height&quot;:2110,&quot;width&quot;:3297}"/>
</p:tagLst>
</file>

<file path=ppt/tags/tag11.xml><?xml version="1.0" encoding="utf-8"?>
<p:tagLst xmlns:p="http://schemas.openxmlformats.org/presentationml/2006/main">
  <p:tag name="KSO_WM_DIAGRAM_VIRTUALLY_FRAME" val="{&quot;height&quot;:253.85,&quot;left&quot;:58.1,&quot;top&quot;:135.7,&quot;width&quot;:902.2}"/>
</p:tagLst>
</file>

<file path=ppt/tags/tag110.xml><?xml version="1.0" encoding="utf-8"?>
<p:tagLst xmlns:p="http://schemas.openxmlformats.org/presentationml/2006/main">
  <p:tag name="KSO_WM_DIAGRAM_VIRTUALLY_FRAME" val="{&quot;height&quot;:137.98724409448818,&quot;left&quot;:141.4,&quot;top&quot;:172.25,&quot;width&quot;:709.2}"/>
</p:tagLst>
</file>

<file path=ppt/tags/tag111.xml><?xml version="1.0" encoding="utf-8"?>
<p:tagLst xmlns:p="http://schemas.openxmlformats.org/presentationml/2006/main">
  <p:tag name="KSO_WM_DIAGRAM_VIRTUALLY_FRAME" val="{&quot;height&quot;:306.25,&quot;left&quot;:141.15,&quot;top&quot;:109.25,&quot;width&quot;:420.1}"/>
</p:tagLst>
</file>

<file path=ppt/tags/tag112.xml><?xml version="1.0" encoding="utf-8"?>
<p:tagLst xmlns:p="http://schemas.openxmlformats.org/presentationml/2006/main">
  <p:tag name="KSO_WM_DIAGRAM_VIRTUALLY_FRAME" val="{&quot;height&quot;:306.25,&quot;left&quot;:141.15,&quot;top&quot;:109.25,&quot;width&quot;:420.1}"/>
</p:tagLst>
</file>

<file path=ppt/tags/tag113.xml><?xml version="1.0" encoding="utf-8"?>
<p:tagLst xmlns:p="http://schemas.openxmlformats.org/presentationml/2006/main">
  <p:tag name="KSO_WM_DIAGRAM_VIRTUALLY_FRAME" val="{&quot;height&quot;:306.25,&quot;left&quot;:141.15,&quot;top&quot;:109.25,&quot;width&quot;:420.1}"/>
</p:tagLst>
</file>

<file path=ppt/tags/tag114.xml><?xml version="1.0" encoding="utf-8"?>
<p:tagLst xmlns:p="http://schemas.openxmlformats.org/presentationml/2006/main">
  <p:tag name="KSO_WM_DIAGRAM_VIRTUALLY_FRAME" val="{&quot;height&quot;:306.25,&quot;left&quot;:141.15,&quot;top&quot;:109.25,&quot;width&quot;:420.1}"/>
</p:tagLst>
</file>

<file path=ppt/tags/tag115.xml><?xml version="1.0" encoding="utf-8"?>
<p:tagLst xmlns:p="http://schemas.openxmlformats.org/presentationml/2006/main">
  <p:tag name="KSO_WM_DIAGRAM_VIRTUALLY_FRAME" val="{&quot;height&quot;:306.25,&quot;left&quot;:141.15,&quot;top&quot;:109.25,&quot;width&quot;:420.1}"/>
</p:tagLst>
</file>

<file path=ppt/tags/tag116.xml><?xml version="1.0" encoding="utf-8"?>
<p:tagLst xmlns:p="http://schemas.openxmlformats.org/presentationml/2006/main">
  <p:tag name="KSO_WM_DIAGRAM_VIRTUALLY_FRAME" val="{&quot;height&quot;:306.25,&quot;left&quot;:141.15,&quot;top&quot;:109.25,&quot;width&quot;:420.1}"/>
</p:tagLst>
</file>

<file path=ppt/tags/tag117.xml><?xml version="1.0" encoding="utf-8"?>
<p:tagLst xmlns:p="http://schemas.openxmlformats.org/presentationml/2006/main">
  <p:tag name="KSO_WM_DIAGRAM_VIRTUALLY_FRAME" val="{&quot;height&quot;:137.98724409448818,&quot;left&quot;:141.4,&quot;top&quot;:172.25,&quot;width&quot;:709.2}"/>
</p:tagLst>
</file>

<file path=ppt/tags/tag118.xml><?xml version="1.0" encoding="utf-8"?>
<p:tagLst xmlns:p="http://schemas.openxmlformats.org/presentationml/2006/main">
  <p:tag name="KSO_WM_DIAGRAM_VIRTUALLY_FRAME" val="{&quot;height&quot;:137.98724409448818,&quot;left&quot;:141.4,&quot;top&quot;:172.25,&quot;width&quot;:709.2}"/>
</p:tagLst>
</file>

<file path=ppt/tags/tag119.xml><?xml version="1.0" encoding="utf-8"?>
<p:tagLst xmlns:p="http://schemas.openxmlformats.org/presentationml/2006/main">
  <p:tag name="KSO_WM_DIAGRAM_VIRTUALLY_FRAME" val="{&quot;height&quot;:137.98724409448818,&quot;left&quot;:141.4,&quot;top&quot;:172.25,&quot;width&quot;:709.2}"/>
</p:tagLst>
</file>

<file path=ppt/tags/tag12.xml><?xml version="1.0" encoding="utf-8"?>
<p:tagLst xmlns:p="http://schemas.openxmlformats.org/presentationml/2006/main">
  <p:tag name="KSO_WM_DIAGRAM_VIRTUALLY_FRAME" val="{&quot;height&quot;:253.85,&quot;left&quot;:58.1,&quot;top&quot;:135.7,&quot;width&quot;:902.2}"/>
</p:tagLst>
</file>

<file path=ppt/tags/tag120.xml><?xml version="1.0" encoding="utf-8"?>
<p:tagLst xmlns:p="http://schemas.openxmlformats.org/presentationml/2006/main">
  <p:tag name="KSO_WM_DIAGRAM_VIRTUALLY_FRAME" val="{&quot;height&quot;:137.98724409448818,&quot;left&quot;:141.4,&quot;top&quot;:172.25,&quot;width&quot;:709.2}"/>
</p:tagLst>
</file>

<file path=ppt/tags/tag121.xml><?xml version="1.0" encoding="utf-8"?>
<p:tagLst xmlns:p="http://schemas.openxmlformats.org/presentationml/2006/main">
  <p:tag name="KSO_WM_UNIT_PLACING_PICTURE_USER_VIEWPORT" val="{&quot;height&quot;:2110,&quot;width&quot;:3297}"/>
</p:tagLst>
</file>

<file path=ppt/tags/tag122.xml><?xml version="1.0" encoding="utf-8"?>
<p:tagLst xmlns:p="http://schemas.openxmlformats.org/presentationml/2006/main">
  <p:tag name="KSO_WM_DIAGRAM_VIRTUALLY_FRAME" val="{&quot;height&quot;:211.48724409448818,&quot;left&quot;:141.4,&quot;top&quot;:150.5,&quot;width&quot;:709.2}"/>
</p:tagLst>
</file>

<file path=ppt/tags/tag123.xml><?xml version="1.0" encoding="utf-8"?>
<p:tagLst xmlns:p="http://schemas.openxmlformats.org/presentationml/2006/main">
  <p:tag name="KSO_WM_DIAGRAM_VIRTUALLY_FRAME" val="{&quot;height&quot;:306.25,&quot;left&quot;:141.15,&quot;top&quot;:109.25,&quot;width&quot;:420.1}"/>
</p:tagLst>
</file>

<file path=ppt/tags/tag124.xml><?xml version="1.0" encoding="utf-8"?>
<p:tagLst xmlns:p="http://schemas.openxmlformats.org/presentationml/2006/main">
  <p:tag name="KSO_WM_DIAGRAM_VIRTUALLY_FRAME" val="{&quot;height&quot;:306.25,&quot;left&quot;:141.15,&quot;top&quot;:109.25,&quot;width&quot;:420.1}"/>
</p:tagLst>
</file>

<file path=ppt/tags/tag125.xml><?xml version="1.0" encoding="utf-8"?>
<p:tagLst xmlns:p="http://schemas.openxmlformats.org/presentationml/2006/main">
  <p:tag name="KSO_WM_DIAGRAM_VIRTUALLY_FRAME" val="{&quot;height&quot;:306.25,&quot;left&quot;:141.15,&quot;top&quot;:109.25,&quot;width&quot;:420.1}"/>
</p:tagLst>
</file>

<file path=ppt/tags/tag126.xml><?xml version="1.0" encoding="utf-8"?>
<p:tagLst xmlns:p="http://schemas.openxmlformats.org/presentationml/2006/main">
  <p:tag name="KSO_WM_DIAGRAM_VIRTUALLY_FRAME" val="{&quot;height&quot;:306.25,&quot;left&quot;:141.15,&quot;top&quot;:109.25,&quot;width&quot;:420.1}"/>
</p:tagLst>
</file>

<file path=ppt/tags/tag127.xml><?xml version="1.0" encoding="utf-8"?>
<p:tagLst xmlns:p="http://schemas.openxmlformats.org/presentationml/2006/main">
  <p:tag name="KSO_WM_DIAGRAM_VIRTUALLY_FRAME" val="{&quot;height&quot;:306.25,&quot;left&quot;:141.15,&quot;top&quot;:109.25,&quot;width&quot;:420.1}"/>
</p:tagLst>
</file>

<file path=ppt/tags/tag128.xml><?xml version="1.0" encoding="utf-8"?>
<p:tagLst xmlns:p="http://schemas.openxmlformats.org/presentationml/2006/main">
  <p:tag name="KSO_WM_DIAGRAM_VIRTUALLY_FRAME" val="{&quot;height&quot;:306.25,&quot;left&quot;:141.15,&quot;top&quot;:109.25,&quot;width&quot;:420.1}"/>
</p:tagLst>
</file>

<file path=ppt/tags/tag129.xml><?xml version="1.0" encoding="utf-8"?>
<p:tagLst xmlns:p="http://schemas.openxmlformats.org/presentationml/2006/main">
  <p:tag name="KSO_WM_DIAGRAM_VIRTUALLY_FRAME" val="{&quot;height&quot;:211.48724409448818,&quot;left&quot;:141.4,&quot;top&quot;:150.5,&quot;width&quot;:709.2}"/>
</p:tagLst>
</file>

<file path=ppt/tags/tag13.xml><?xml version="1.0" encoding="utf-8"?>
<p:tagLst xmlns:p="http://schemas.openxmlformats.org/presentationml/2006/main">
  <p:tag name="KSO_WM_DIAGRAM_VIRTUALLY_FRAME" val="{&quot;height&quot;:253.85,&quot;left&quot;:58.1,&quot;top&quot;:135.7,&quot;width&quot;:902.2}"/>
</p:tagLst>
</file>

<file path=ppt/tags/tag130.xml><?xml version="1.0" encoding="utf-8"?>
<p:tagLst xmlns:p="http://schemas.openxmlformats.org/presentationml/2006/main">
  <p:tag name="KSO_WM_DIAGRAM_VIRTUALLY_FRAME" val="{&quot;height&quot;:211.48724409448818,&quot;left&quot;:141.4,&quot;top&quot;:150.5,&quot;width&quot;:709.2}"/>
</p:tagLst>
</file>

<file path=ppt/tags/tag131.xml><?xml version="1.0" encoding="utf-8"?>
<p:tagLst xmlns:p="http://schemas.openxmlformats.org/presentationml/2006/main">
  <p:tag name="KSO_WM_DIAGRAM_VIRTUALLY_FRAME" val="{&quot;height&quot;:211.48724409448818,&quot;left&quot;:141.4,&quot;top&quot;:150.5,&quot;width&quot;:709.2}"/>
</p:tagLst>
</file>

<file path=ppt/tags/tag132.xml><?xml version="1.0" encoding="utf-8"?>
<p:tagLst xmlns:p="http://schemas.openxmlformats.org/presentationml/2006/main">
  <p:tag name="KSO_WM_DIAGRAM_VIRTUALLY_FRAME" val="{&quot;height&quot;:211.48724409448818,&quot;left&quot;:141.4,&quot;top&quot;:150.5,&quot;width&quot;:709.2}"/>
</p:tagLst>
</file>

<file path=ppt/tags/tag133.xml><?xml version="1.0" encoding="utf-8"?>
<p:tagLst xmlns:p="http://schemas.openxmlformats.org/presentationml/2006/main">
  <p:tag name="KSO_WM_DIAGRAM_VIRTUALLY_FRAME" val="{&quot;height&quot;:211.48724409448818,&quot;left&quot;:141.4,&quot;top&quot;:150.5,&quot;width&quot;:709.2}"/>
</p:tagLst>
</file>

<file path=ppt/tags/tag134.xml><?xml version="1.0" encoding="utf-8"?>
<p:tagLst xmlns:p="http://schemas.openxmlformats.org/presentationml/2006/main">
  <p:tag name="KSO_WM_DIAGRAM_VIRTUALLY_FRAME" val="{&quot;height&quot;:211.48724409448818,&quot;left&quot;:141.4,&quot;top&quot;:150.5,&quot;width&quot;:709.2}"/>
</p:tagLst>
</file>

<file path=ppt/tags/tag135.xml><?xml version="1.0" encoding="utf-8"?>
<p:tagLst xmlns:p="http://schemas.openxmlformats.org/presentationml/2006/main">
  <p:tag name="KSO_WM_UNIT_PLACING_PICTURE_USER_VIEWPORT" val="{&quot;height&quot;:2110,&quot;width&quot;:3297}"/>
</p:tagLst>
</file>

<file path=ppt/tags/tag136.xml><?xml version="1.0" encoding="utf-8"?>
<p:tagLst xmlns:p="http://schemas.openxmlformats.org/presentationml/2006/main">
  <p:tag name="KSO_WM_DIAGRAM_VIRTUALLY_FRAME" val="{&quot;height&quot;:211.48724409448818,&quot;left&quot;:141.4,&quot;top&quot;:161.75,&quot;width&quot;:709.2}"/>
</p:tagLst>
</file>

<file path=ppt/tags/tag137.xml><?xml version="1.0" encoding="utf-8"?>
<p:tagLst xmlns:p="http://schemas.openxmlformats.org/presentationml/2006/main">
  <p:tag name="KSO_WM_DIAGRAM_VIRTUALLY_FRAME" val="{&quot;height&quot;:306.25,&quot;left&quot;:141.15,&quot;top&quot;:109.25,&quot;width&quot;:420.1}"/>
</p:tagLst>
</file>

<file path=ppt/tags/tag138.xml><?xml version="1.0" encoding="utf-8"?>
<p:tagLst xmlns:p="http://schemas.openxmlformats.org/presentationml/2006/main">
  <p:tag name="KSO_WM_DIAGRAM_VIRTUALLY_FRAME" val="{&quot;height&quot;:306.25,&quot;left&quot;:141.15,&quot;top&quot;:109.25,&quot;width&quot;:420.1}"/>
</p:tagLst>
</file>

<file path=ppt/tags/tag139.xml><?xml version="1.0" encoding="utf-8"?>
<p:tagLst xmlns:p="http://schemas.openxmlformats.org/presentationml/2006/main">
  <p:tag name="KSO_WM_DIAGRAM_VIRTUALLY_FRAME" val="{&quot;height&quot;:306.25,&quot;left&quot;:141.15,&quot;top&quot;:109.25,&quot;width&quot;:420.1}"/>
</p:tagLst>
</file>

<file path=ppt/tags/tag14.xml><?xml version="1.0" encoding="utf-8"?>
<p:tagLst xmlns:p="http://schemas.openxmlformats.org/presentationml/2006/main">
  <p:tag name="KSO_WM_DIAGRAM_VIRTUALLY_FRAME" val="{&quot;height&quot;:253.85,&quot;left&quot;:58.1,&quot;top&quot;:135.7,&quot;width&quot;:902.2}"/>
</p:tagLst>
</file>

<file path=ppt/tags/tag140.xml><?xml version="1.0" encoding="utf-8"?>
<p:tagLst xmlns:p="http://schemas.openxmlformats.org/presentationml/2006/main">
  <p:tag name="KSO_WM_DIAGRAM_VIRTUALLY_FRAME" val="{&quot;height&quot;:306.25,&quot;left&quot;:141.15,&quot;top&quot;:109.25,&quot;width&quot;:420.1}"/>
</p:tagLst>
</file>

<file path=ppt/tags/tag141.xml><?xml version="1.0" encoding="utf-8"?>
<p:tagLst xmlns:p="http://schemas.openxmlformats.org/presentationml/2006/main">
  <p:tag name="KSO_WM_DIAGRAM_VIRTUALLY_FRAME" val="{&quot;height&quot;:306.25,&quot;left&quot;:141.15,&quot;top&quot;:109.25,&quot;width&quot;:420.1}"/>
</p:tagLst>
</file>

<file path=ppt/tags/tag142.xml><?xml version="1.0" encoding="utf-8"?>
<p:tagLst xmlns:p="http://schemas.openxmlformats.org/presentationml/2006/main">
  <p:tag name="KSO_WM_DIAGRAM_VIRTUALLY_FRAME" val="{&quot;height&quot;:306.25,&quot;left&quot;:141.15,&quot;top&quot;:109.25,&quot;width&quot;:420.1}"/>
</p:tagLst>
</file>

<file path=ppt/tags/tag143.xml><?xml version="1.0" encoding="utf-8"?>
<p:tagLst xmlns:p="http://schemas.openxmlformats.org/presentationml/2006/main">
  <p:tag name="KSO_WM_DIAGRAM_VIRTUALLY_FRAME" val="{&quot;height&quot;:211.48724409448818,&quot;left&quot;:141.4,&quot;top&quot;:161.75,&quot;width&quot;:709.2}"/>
</p:tagLst>
</file>

<file path=ppt/tags/tag144.xml><?xml version="1.0" encoding="utf-8"?>
<p:tagLst xmlns:p="http://schemas.openxmlformats.org/presentationml/2006/main">
  <p:tag name="KSO_WM_DIAGRAM_VIRTUALLY_FRAME" val="{&quot;height&quot;:211.48724409448818,&quot;left&quot;:141.4,&quot;top&quot;:161.75,&quot;width&quot;:709.2}"/>
</p:tagLst>
</file>

<file path=ppt/tags/tag145.xml><?xml version="1.0" encoding="utf-8"?>
<p:tagLst xmlns:p="http://schemas.openxmlformats.org/presentationml/2006/main">
  <p:tag name="KSO_WM_DIAGRAM_VIRTUALLY_FRAME" val="{&quot;height&quot;:211.48724409448818,&quot;left&quot;:141.4,&quot;top&quot;:161.75,&quot;width&quot;:709.2}"/>
</p:tagLst>
</file>

<file path=ppt/tags/tag146.xml><?xml version="1.0" encoding="utf-8"?>
<p:tagLst xmlns:p="http://schemas.openxmlformats.org/presentationml/2006/main">
  <p:tag name="KSO_WM_DIAGRAM_VIRTUALLY_FRAME" val="{&quot;height&quot;:211.48724409448818,&quot;left&quot;:141.4,&quot;top&quot;:161.75,&quot;width&quot;:709.2}"/>
</p:tagLst>
</file>

<file path=ppt/tags/tag147.xml><?xml version="1.0" encoding="utf-8"?>
<p:tagLst xmlns:p="http://schemas.openxmlformats.org/presentationml/2006/main">
  <p:tag name="KSO_WM_DIAGRAM_VIRTUALLY_FRAME" val="{&quot;height&quot;:211.48724409448818,&quot;left&quot;:141.4,&quot;top&quot;:161.75,&quot;width&quot;:709.2}"/>
</p:tagLst>
</file>

<file path=ppt/tags/tag148.xml><?xml version="1.0" encoding="utf-8"?>
<p:tagLst xmlns:p="http://schemas.openxmlformats.org/presentationml/2006/main">
  <p:tag name="KSO_WM_DIAGRAM_VIRTUALLY_FRAME" val="{&quot;height&quot;:211.48724409448818,&quot;left&quot;:141.4,&quot;top&quot;:161.75,&quot;width&quot;:709.2}"/>
</p:tagLst>
</file>

<file path=ppt/tags/tag149.xml><?xml version="1.0" encoding="utf-8"?>
<p:tagLst xmlns:p="http://schemas.openxmlformats.org/presentationml/2006/main">
  <p:tag name="KSO_WM_UNIT_PLACING_PICTURE_USER_VIEWPORT" val="{&quot;height&quot;:2110,&quot;width&quot;:3297}"/>
</p:tagLst>
</file>

<file path=ppt/tags/tag15.xml><?xml version="1.0" encoding="utf-8"?>
<p:tagLst xmlns:p="http://schemas.openxmlformats.org/presentationml/2006/main">
  <p:tag name="KSO_WM_DIAGRAM_VIRTUALLY_FRAME" val="{&quot;height&quot;:253.85,&quot;left&quot;:58.1,&quot;top&quot;:135.7,&quot;width&quot;:902.2}"/>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253.85,&quot;left&quot;:58.1,&quot;top&quot;:135.7,&quot;width&quot;:902.2}"/>
</p:tagLst>
</file>

<file path=ppt/tags/tag17.xml><?xml version="1.0" encoding="utf-8"?>
<p:tagLst xmlns:p="http://schemas.openxmlformats.org/presentationml/2006/main">
  <p:tag name="KSO_WM_DIAGRAM_VIRTUALLY_FRAME" val="{&quot;height&quot;:253.85,&quot;left&quot;:58.1,&quot;top&quot;:135.7,&quot;width&quot;:902.2}"/>
</p:tagLst>
</file>

<file path=ppt/tags/tag18.xml><?xml version="1.0" encoding="utf-8"?>
<p:tagLst xmlns:p="http://schemas.openxmlformats.org/presentationml/2006/main">
  <p:tag name="KSO_WM_DIAGRAM_VIRTUALLY_FRAME" val="{&quot;height&quot;:253.85,&quot;left&quot;:58.1,&quot;top&quot;:135.7,&quot;width&quot;:902.2}"/>
</p:tagLst>
</file>

<file path=ppt/tags/tag19.xml><?xml version="1.0" encoding="utf-8"?>
<p:tagLst xmlns:p="http://schemas.openxmlformats.org/presentationml/2006/main">
  <p:tag name="KSO_WM_DIAGRAM_VIRTUALLY_FRAME" val="{&quot;height&quot;:253.85,&quot;left&quot;:58.1,&quot;top&quot;:135.7,&quot;width&quot;:902.2}"/>
</p:tagLst>
</file>

<file path=ppt/tags/tag2.xml><?xml version="1.0" encoding="utf-8"?>
<p:tagLst xmlns:p="http://schemas.openxmlformats.org/presentationml/2006/main">
  <p:tag name="KSO_WM_UNIT_PLACING_PICTURE_USER_VIEWPORT" val="{&quot;height&quot;:2110,&quot;width&quot;:3297}"/>
</p:tagLst>
</file>

<file path=ppt/tags/tag20.xml><?xml version="1.0" encoding="utf-8"?>
<p:tagLst xmlns:p="http://schemas.openxmlformats.org/presentationml/2006/main">
  <p:tag name="KSO_WM_DIAGRAM_VIRTUALLY_FRAME" val="{&quot;height&quot;:253.85,&quot;left&quot;:58.1,&quot;top&quot;:135.7,&quot;width&quot;:902.2}"/>
</p:tagLst>
</file>

<file path=ppt/tags/tag21.xml><?xml version="1.0" encoding="utf-8"?>
<p:tagLst xmlns:p="http://schemas.openxmlformats.org/presentationml/2006/main">
  <p:tag name="KSO_WM_DIAGRAM_VIRTUALLY_FRAME" val="{&quot;height&quot;:253.85,&quot;left&quot;:58.1,&quot;top&quot;:135.7,&quot;width&quot;:902.2}"/>
</p:tagLst>
</file>

<file path=ppt/tags/tag22.xml><?xml version="1.0" encoding="utf-8"?>
<p:tagLst xmlns:p="http://schemas.openxmlformats.org/presentationml/2006/main">
  <p:tag name="KSO_WM_DIAGRAM_VIRTUALLY_FRAME" val="{&quot;height&quot;:253.85,&quot;left&quot;:58.1,&quot;top&quot;:135.7,&quot;width&quot;:902.2}"/>
</p:tagLst>
</file>

<file path=ppt/tags/tag23.xml><?xml version="1.0" encoding="utf-8"?>
<p:tagLst xmlns:p="http://schemas.openxmlformats.org/presentationml/2006/main">
  <p:tag name="KSO_WM_DIAGRAM_VIRTUALLY_FRAME" val="{&quot;height&quot;:253.85,&quot;left&quot;:58.1,&quot;top&quot;:135.7,&quot;width&quot;:902.2}"/>
</p:tagLst>
</file>

<file path=ppt/tags/tag24.xml><?xml version="1.0" encoding="utf-8"?>
<p:tagLst xmlns:p="http://schemas.openxmlformats.org/presentationml/2006/main">
  <p:tag name="KSO_WM_DIAGRAM_VIRTUALLY_FRAME" val="{&quot;height&quot;:253.85,&quot;left&quot;:58.1,&quot;top&quot;:135.7,&quot;width&quot;:902.2}"/>
</p:tagLst>
</file>

<file path=ppt/tags/tag25.xml><?xml version="1.0" encoding="utf-8"?>
<p:tagLst xmlns:p="http://schemas.openxmlformats.org/presentationml/2006/main">
  <p:tag name="KSO_WM_DIAGRAM_VIRTUALLY_FRAME" val="{&quot;height&quot;:253.85,&quot;left&quot;:58.1,&quot;top&quot;:135.7,&quot;width&quot;:902.2}"/>
</p:tagLst>
</file>

<file path=ppt/tags/tag26.xml><?xml version="1.0" encoding="utf-8"?>
<p:tagLst xmlns:p="http://schemas.openxmlformats.org/presentationml/2006/main">
  <p:tag name="KSO_WM_DIAGRAM_VIRTUALLY_FRAME" val="{&quot;height&quot;:253.85,&quot;left&quot;:58.1,&quot;top&quot;:135.7,&quot;width&quot;:902.2}"/>
</p:tagLst>
</file>

<file path=ppt/tags/tag27.xml><?xml version="1.0" encoding="utf-8"?>
<p:tagLst xmlns:p="http://schemas.openxmlformats.org/presentationml/2006/main">
  <p:tag name="KSO_WM_DIAGRAM_VIRTUALLY_FRAME" val="{&quot;height&quot;:253.85,&quot;left&quot;:58.1,&quot;top&quot;:135.7,&quot;width&quot;:902.2}"/>
</p:tagLst>
</file>

<file path=ppt/tags/tag28.xml><?xml version="1.0" encoding="utf-8"?>
<p:tagLst xmlns:p="http://schemas.openxmlformats.org/presentationml/2006/main">
  <p:tag name="KSO_WM_DIAGRAM_VIRTUALLY_FRAME" val="{&quot;height&quot;:253.85,&quot;left&quot;:58.1,&quot;top&quot;:135.7,&quot;width&quot;:902.2}"/>
</p:tagLst>
</file>

<file path=ppt/tags/tag29.xml><?xml version="1.0" encoding="utf-8"?>
<p:tagLst xmlns:p="http://schemas.openxmlformats.org/presentationml/2006/main">
  <p:tag name="KSO_WM_DIAGRAM_VIRTUALLY_FRAME" val="{&quot;height&quot;:253.85,&quot;left&quot;:58.1,&quot;top&quot;:135.7,&quot;width&quot;:902.2}"/>
</p:tagLst>
</file>

<file path=ppt/tags/tag3.xml><?xml version="1.0" encoding="utf-8"?>
<p:tagLst xmlns:p="http://schemas.openxmlformats.org/presentationml/2006/main">
  <p:tag name="KSO_WM_DIAGRAM_VIRTUALLY_FRAME" val="{&quot;height&quot;:253.85,&quot;left&quot;:58.1,&quot;top&quot;:135.7,&quot;width&quot;:902.2}"/>
</p:tagLst>
</file>

<file path=ppt/tags/tag30.xml><?xml version="1.0" encoding="utf-8"?>
<p:tagLst xmlns:p="http://schemas.openxmlformats.org/presentationml/2006/main">
  <p:tag name="KSO_WM_DIAGRAM_VIRTUALLY_FRAME" val="{&quot;height&quot;:253.85,&quot;left&quot;:58.1,&quot;top&quot;:135.7,&quot;width&quot;:902.2}"/>
</p:tagLst>
</file>

<file path=ppt/tags/tag31.xml><?xml version="1.0" encoding="utf-8"?>
<p:tagLst xmlns:p="http://schemas.openxmlformats.org/presentationml/2006/main">
  <p:tag name="KSO_WM_DIAGRAM_VIRTUALLY_FRAME" val="{&quot;height&quot;:253.85,&quot;left&quot;:58.1,&quot;top&quot;:135.7,&quot;width&quot;:902.2}"/>
</p:tagLst>
</file>

<file path=ppt/tags/tag32.xml><?xml version="1.0" encoding="utf-8"?>
<p:tagLst xmlns:p="http://schemas.openxmlformats.org/presentationml/2006/main">
  <p:tag name="KSO_WM_UNIT_PLACING_PICTURE_USER_VIEWPORT" val="{&quot;height&quot;:2110,&quot;width&quot;:3297}"/>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UNIT_PLACING_PICTURE_USER_VIEWPORT" val="{&quot;height&quot;:2110,&quot;width&quot;:3297}"/>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UNIT_PLACING_PICTURE_USER_VIEWPORT" val="{&quot;height&quot;:2110,&quot;width&quot;:3297}"/>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253.85,&quot;left&quot;:58.1,&quot;top&quot;:135.7,&quot;width&quot;:902.2}"/>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UNIT_PLACING_PICTURE_USER_VIEWPORT" val="{&quot;height&quot;:2110,&quot;width&quot;:3297}"/>
</p:tagLst>
</file>

<file path=ppt/tags/tag42.xml><?xml version="1.0" encoding="utf-8"?>
<p:tagLst xmlns:p="http://schemas.openxmlformats.org/presentationml/2006/main">
  <p:tag name="KSO_WM_DIAGRAM_VIRTUALLY_FRAME" val="{&quot;height&quot;:345.75,&quot;left&quot;:64.05,&quot;top&quot;:91.55,&quot;width&quot;:867.25}"/>
</p:tagLst>
</file>

<file path=ppt/tags/tag43.xml><?xml version="1.0" encoding="utf-8"?>
<p:tagLst xmlns:p="http://schemas.openxmlformats.org/presentationml/2006/main">
  <p:tag name="KSO_WM_DIAGRAM_VIRTUALLY_FRAME" val="{&quot;height&quot;:345.75,&quot;left&quot;:64.05,&quot;top&quot;:91.55,&quot;width&quot;:867.25}"/>
</p:tagLst>
</file>

<file path=ppt/tags/tag44.xml><?xml version="1.0" encoding="utf-8"?>
<p:tagLst xmlns:p="http://schemas.openxmlformats.org/presentationml/2006/main">
  <p:tag name="KSO_WM_DIAGRAM_VIRTUALLY_FRAME" val="{&quot;height&quot;:345.75,&quot;left&quot;:64.05,&quot;top&quot;:91.55,&quot;width&quot;:867.25}"/>
</p:tagLst>
</file>

<file path=ppt/tags/tag45.xml><?xml version="1.0" encoding="utf-8"?>
<p:tagLst xmlns:p="http://schemas.openxmlformats.org/presentationml/2006/main">
  <p:tag name="KSO_WM_DIAGRAM_VIRTUALLY_FRAME" val="{&quot;height&quot;:345.75,&quot;left&quot;:64.05,&quot;top&quot;:91.55,&quot;width&quot;:867.25}"/>
</p:tagLst>
</file>

<file path=ppt/tags/tag46.xml><?xml version="1.0" encoding="utf-8"?>
<p:tagLst xmlns:p="http://schemas.openxmlformats.org/presentationml/2006/main">
  <p:tag name="KSO_WM_DIAGRAM_VIRTUALLY_FRAME" val="{&quot;height&quot;:345.75,&quot;left&quot;:64.05,&quot;top&quot;:91.55,&quot;width&quot;:867.25}"/>
</p:tagLst>
</file>

<file path=ppt/tags/tag47.xml><?xml version="1.0" encoding="utf-8"?>
<p:tagLst xmlns:p="http://schemas.openxmlformats.org/presentationml/2006/main">
  <p:tag name="KSO_WM_DIAGRAM_VIRTUALLY_FRAME" val="{&quot;height&quot;:345.75,&quot;left&quot;:64.05,&quot;top&quot;:91.55,&quot;width&quot;:867.25}"/>
</p:tagLst>
</file>

<file path=ppt/tags/tag48.xml><?xml version="1.0" encoding="utf-8"?>
<p:tagLst xmlns:p="http://schemas.openxmlformats.org/presentationml/2006/main">
  <p:tag name="KSO_WM_DIAGRAM_VIRTUALLY_FRAME" val="{&quot;height&quot;:345.75,&quot;left&quot;:64.05,&quot;top&quot;:91.55,&quot;width&quot;:867.25}"/>
</p:tagLst>
</file>

<file path=ppt/tags/tag49.xml><?xml version="1.0" encoding="utf-8"?>
<p:tagLst xmlns:p="http://schemas.openxmlformats.org/presentationml/2006/main">
  <p:tag name="KSO_WM_DIAGRAM_VIRTUALLY_FRAME" val="{&quot;height&quot;:345.75,&quot;left&quot;:64.05,&quot;top&quot;:91.55,&quot;width&quot;:867.25}"/>
</p:tagLst>
</file>

<file path=ppt/tags/tag5.xml><?xml version="1.0" encoding="utf-8"?>
<p:tagLst xmlns:p="http://schemas.openxmlformats.org/presentationml/2006/main">
  <p:tag name="KSO_WM_DIAGRAM_VIRTUALLY_FRAME" val="{&quot;height&quot;:253.85,&quot;left&quot;:58.1,&quot;top&quot;:135.7,&quot;width&quot;:902.2}"/>
</p:tagLst>
</file>

<file path=ppt/tags/tag50.xml><?xml version="1.0" encoding="utf-8"?>
<p:tagLst xmlns:p="http://schemas.openxmlformats.org/presentationml/2006/main">
  <p:tag name="KSO_WM_DIAGRAM_VIRTUALLY_FRAME" val="{&quot;height&quot;:345.75,&quot;left&quot;:64.05,&quot;top&quot;:91.55,&quot;width&quot;:867.25}"/>
</p:tagLst>
</file>

<file path=ppt/tags/tag51.xml><?xml version="1.0" encoding="utf-8"?>
<p:tagLst xmlns:p="http://schemas.openxmlformats.org/presentationml/2006/main">
  <p:tag name="KSO_WM_DIAGRAM_VIRTUALLY_FRAME" val="{&quot;height&quot;:345.75,&quot;left&quot;:64.05,&quot;top&quot;:91.55,&quot;width&quot;:867.25}"/>
</p:tagLst>
</file>

<file path=ppt/tags/tag52.xml><?xml version="1.0" encoding="utf-8"?>
<p:tagLst xmlns:p="http://schemas.openxmlformats.org/presentationml/2006/main">
  <p:tag name="KSO_WM_DIAGRAM_VIRTUALLY_FRAME" val="{&quot;height&quot;:345.75,&quot;left&quot;:64.05,&quot;top&quot;:91.55,&quot;width&quot;:867.25}"/>
</p:tagLst>
</file>

<file path=ppt/tags/tag53.xml><?xml version="1.0" encoding="utf-8"?>
<p:tagLst xmlns:p="http://schemas.openxmlformats.org/presentationml/2006/main">
  <p:tag name="KSO_WM_DIAGRAM_VIRTUALLY_FRAME" val="{&quot;height&quot;:345.75,&quot;left&quot;:64.05,&quot;top&quot;:91.55,&quot;width&quot;:867.25}"/>
</p:tagLst>
</file>

<file path=ppt/tags/tag54.xml><?xml version="1.0" encoding="utf-8"?>
<p:tagLst xmlns:p="http://schemas.openxmlformats.org/presentationml/2006/main">
  <p:tag name="KSO_WM_DIAGRAM_VIRTUALLY_FRAME" val="{&quot;height&quot;:345.75,&quot;left&quot;:64.05,&quot;top&quot;:91.55,&quot;width&quot;:867.25}"/>
</p:tagLst>
</file>

<file path=ppt/tags/tag55.xml><?xml version="1.0" encoding="utf-8"?>
<p:tagLst xmlns:p="http://schemas.openxmlformats.org/presentationml/2006/main">
  <p:tag name="KSO_WM_DIAGRAM_VIRTUALLY_FRAME" val="{&quot;height&quot;:345.75,&quot;left&quot;:64.05,&quot;top&quot;:91.55,&quot;width&quot;:867.25}"/>
</p:tagLst>
</file>

<file path=ppt/tags/tag56.xml><?xml version="1.0" encoding="utf-8"?>
<p:tagLst xmlns:p="http://schemas.openxmlformats.org/presentationml/2006/main">
  <p:tag name="KSO_WM_DIAGRAM_VIRTUALLY_FRAME" val="{&quot;height&quot;:345.75,&quot;left&quot;:64.05,&quot;top&quot;:91.55,&quot;width&quot;:867.25}"/>
</p:tagLst>
</file>

<file path=ppt/tags/tag57.xml><?xml version="1.0" encoding="utf-8"?>
<p:tagLst xmlns:p="http://schemas.openxmlformats.org/presentationml/2006/main">
  <p:tag name="KSO_WM_DIAGRAM_VIRTUALLY_FRAME" val="{&quot;height&quot;:345.75,&quot;left&quot;:64.05,&quot;top&quot;:91.55,&quot;width&quot;:867.25}"/>
</p:tagLst>
</file>

<file path=ppt/tags/tag58.xml><?xml version="1.0" encoding="utf-8"?>
<p:tagLst xmlns:p="http://schemas.openxmlformats.org/presentationml/2006/main">
  <p:tag name="KSO_WM_DIAGRAM_VIRTUALLY_FRAME" val="{&quot;height&quot;:345.75,&quot;left&quot;:64.05,&quot;top&quot;:91.55,&quot;width&quot;:867.25}"/>
</p:tagLst>
</file>

<file path=ppt/tags/tag59.xml><?xml version="1.0" encoding="utf-8"?>
<p:tagLst xmlns:p="http://schemas.openxmlformats.org/presentationml/2006/main">
  <p:tag name="KSO_WM_DIAGRAM_VIRTUALLY_FRAME" val="{&quot;height&quot;:345.75,&quot;left&quot;:64.05,&quot;top&quot;:91.55,&quot;width&quot;:867.25}"/>
</p:tagLst>
</file>

<file path=ppt/tags/tag6.xml><?xml version="1.0" encoding="utf-8"?>
<p:tagLst xmlns:p="http://schemas.openxmlformats.org/presentationml/2006/main">
  <p:tag name="KSO_WM_DIAGRAM_VIRTUALLY_FRAME" val="{&quot;height&quot;:253.85,&quot;left&quot;:58.1,&quot;top&quot;:135.7,&quot;width&quot;:902.2}"/>
</p:tagLst>
</file>

<file path=ppt/tags/tag60.xml><?xml version="1.0" encoding="utf-8"?>
<p:tagLst xmlns:p="http://schemas.openxmlformats.org/presentationml/2006/main">
  <p:tag name="KSO_WM_DIAGRAM_VIRTUALLY_FRAME" val="{&quot;height&quot;:345.75,&quot;left&quot;:64.05,&quot;top&quot;:91.55,&quot;width&quot;:867.25}"/>
</p:tagLst>
</file>

<file path=ppt/tags/tag61.xml><?xml version="1.0" encoding="utf-8"?>
<p:tagLst xmlns:p="http://schemas.openxmlformats.org/presentationml/2006/main">
  <p:tag name="KSO_WM_DIAGRAM_VIRTUALLY_FRAME" val="{&quot;height&quot;:345.75,&quot;left&quot;:64.05,&quot;top&quot;:91.55,&quot;width&quot;:867.25}"/>
</p:tagLst>
</file>

<file path=ppt/tags/tag62.xml><?xml version="1.0" encoding="utf-8"?>
<p:tagLst xmlns:p="http://schemas.openxmlformats.org/presentationml/2006/main">
  <p:tag name="KSO_WM_DIAGRAM_VIRTUALLY_FRAME" val="{&quot;height&quot;:345.75,&quot;left&quot;:64.05,&quot;top&quot;:91.55,&quot;width&quot;:867.25}"/>
</p:tagLst>
</file>

<file path=ppt/tags/tag63.xml><?xml version="1.0" encoding="utf-8"?>
<p:tagLst xmlns:p="http://schemas.openxmlformats.org/presentationml/2006/main">
  <p:tag name="KSO_WM_DIAGRAM_VIRTUALLY_FRAME" val="{&quot;height&quot;:345.75,&quot;left&quot;:64.05,&quot;top&quot;:91.55,&quot;width&quot;:867.25}"/>
</p:tagLst>
</file>

<file path=ppt/tags/tag64.xml><?xml version="1.0" encoding="utf-8"?>
<p:tagLst xmlns:p="http://schemas.openxmlformats.org/presentationml/2006/main">
  <p:tag name="KSO_WM_DIAGRAM_VIRTUALLY_FRAME" val="{&quot;height&quot;:345.75,&quot;left&quot;:64.05,&quot;top&quot;:91.55,&quot;width&quot;:867.25}"/>
</p:tagLst>
</file>

<file path=ppt/tags/tag65.xml><?xml version="1.0" encoding="utf-8"?>
<p:tagLst xmlns:p="http://schemas.openxmlformats.org/presentationml/2006/main">
  <p:tag name="KSO_WM_DIAGRAM_VIRTUALLY_FRAME" val="{&quot;height&quot;:345.75,&quot;left&quot;:64.05,&quot;top&quot;:91.55,&quot;width&quot;:867.25}"/>
</p:tagLst>
</file>

<file path=ppt/tags/tag66.xml><?xml version="1.0" encoding="utf-8"?>
<p:tagLst xmlns:p="http://schemas.openxmlformats.org/presentationml/2006/main">
  <p:tag name="KSO_WM_DIAGRAM_VIRTUALLY_FRAME" val="{&quot;height&quot;:345.75,&quot;left&quot;:64.05,&quot;top&quot;:91.55,&quot;width&quot;:867.25}"/>
</p:tagLst>
</file>

<file path=ppt/tags/tag67.xml><?xml version="1.0" encoding="utf-8"?>
<p:tagLst xmlns:p="http://schemas.openxmlformats.org/presentationml/2006/main">
  <p:tag name="KSO_WM_UNIT_PLACING_PICTURE_USER_VIEWPORT" val="{&quot;height&quot;:2110,&quot;width&quot;:3297}"/>
</p:tagLst>
</file>

<file path=ppt/tags/tag68.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69.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7.xml><?xml version="1.0" encoding="utf-8"?>
<p:tagLst xmlns:p="http://schemas.openxmlformats.org/presentationml/2006/main">
  <p:tag name="KSO_WM_DIAGRAM_VIRTUALLY_FRAME" val="{&quot;height&quot;:253.85,&quot;left&quot;:58.1,&quot;top&quot;:135.7,&quot;width&quot;:902.2}"/>
</p:tagLst>
</file>

<file path=ppt/tags/tag70.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71.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72.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73.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74.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75.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76.xml><?xml version="1.0" encoding="utf-8"?>
<p:tagLst xmlns:p="http://schemas.openxmlformats.org/presentationml/2006/main">
  <p:tag name="KSO_WM_UNIT_PLACING_PICTURE_USER_VIEWPORT" val="{&quot;height&quot;:2110,&quot;width&quot;:3297}"/>
</p:tagLst>
</file>

<file path=ppt/tags/tag77.xml><?xml version="1.0" encoding="utf-8"?>
<p:tagLst xmlns:p="http://schemas.openxmlformats.org/presentationml/2006/main">
  <p:tag name="KSO_WM_DIAGRAM_VIRTUALLY_FRAME" val="{&quot;height&quot;:306.25,&quot;left&quot;:141.15,&quot;top&quot;:109.25,&quot;width&quot;:420.1}"/>
</p:tagLst>
</file>

<file path=ppt/tags/tag78.xml><?xml version="1.0" encoding="utf-8"?>
<p:tagLst xmlns:p="http://schemas.openxmlformats.org/presentationml/2006/main">
  <p:tag name="KSO_WM_DIAGRAM_VIRTUALLY_FRAME" val="{&quot;height&quot;:306.25,&quot;left&quot;:141.15,&quot;top&quot;:109.25,&quot;width&quot;:420.1}"/>
</p:tagLst>
</file>

<file path=ppt/tags/tag79.xml><?xml version="1.0" encoding="utf-8"?>
<p:tagLst xmlns:p="http://schemas.openxmlformats.org/presentationml/2006/main">
  <p:tag name="KSO_WM_DIAGRAM_VIRTUALLY_FRAME" val="{&quot;height&quot;:306.25,&quot;left&quot;:141.15,&quot;top&quot;:109.25,&quot;width&quot;:420.1}"/>
</p:tagLst>
</file>

<file path=ppt/tags/tag8.xml><?xml version="1.0" encoding="utf-8"?>
<p:tagLst xmlns:p="http://schemas.openxmlformats.org/presentationml/2006/main">
  <p:tag name="KSO_WM_DIAGRAM_VIRTUALLY_FRAME" val="{&quot;height&quot;:253.85,&quot;left&quot;:58.1,&quot;top&quot;:135.7,&quot;width&quot;:902.2}"/>
</p:tagLst>
</file>

<file path=ppt/tags/tag80.xml><?xml version="1.0" encoding="utf-8"?>
<p:tagLst xmlns:p="http://schemas.openxmlformats.org/presentationml/2006/main">
  <p:tag name="KSO_WM_DIAGRAM_VIRTUALLY_FRAME" val="{&quot;height&quot;:306.25,&quot;left&quot;:141.15,&quot;top&quot;:109.25,&quot;width&quot;:420.1}"/>
</p:tagLst>
</file>

<file path=ppt/tags/tag81.xml><?xml version="1.0" encoding="utf-8"?>
<p:tagLst xmlns:p="http://schemas.openxmlformats.org/presentationml/2006/main">
  <p:tag name="KSO_WM_DIAGRAM_VIRTUALLY_FRAME" val="{&quot;height&quot;:306.25,&quot;left&quot;:141.15,&quot;top&quot;:109.25,&quot;width&quot;:420.1}"/>
</p:tagLst>
</file>

<file path=ppt/tags/tag82.xml><?xml version="1.0" encoding="utf-8"?>
<p:tagLst xmlns:p="http://schemas.openxmlformats.org/presentationml/2006/main">
  <p:tag name="KSO_WM_DIAGRAM_VIRTUALLY_FRAME" val="{&quot;height&quot;:306.25,&quot;left&quot;:141.15,&quot;top&quot;:109.25,&quot;width&quot;:420.1}"/>
</p:tagLst>
</file>

<file path=ppt/tags/tag83.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84.xml><?xml version="1.0" encoding="utf-8"?>
<p:tagLst xmlns:p="http://schemas.openxmlformats.org/presentationml/2006/main">
  <p:tag name="KSO_WM_DIAGRAM_VIRTUALLY_FRAME" val="{&quot;height&quot;:35.27818897637794,&quot;left&quot;:161.45842519685038,&quot;top&quot;:226.55905511811025,&quot;width&quot;:679.2915748031496}"/>
</p:tagLst>
</file>

<file path=ppt/tags/tag85.xml><?xml version="1.0" encoding="utf-8"?>
<p:tagLst xmlns:p="http://schemas.openxmlformats.org/presentationml/2006/main">
  <p:tag name="KSO_WM_UNIT_PLACING_PICTURE_USER_VIEWPORT" val="{&quot;height&quot;:2110,&quot;width&quot;:3297}"/>
</p:tagLst>
</file>

<file path=ppt/tags/tag86.xml><?xml version="1.0" encoding="utf-8"?>
<p:tagLst xmlns:p="http://schemas.openxmlformats.org/presentationml/2006/main">
  <p:tag name="KSO_WM_DIAGRAM_VIRTUALLY_FRAME" val="{&quot;height&quot;:137.98724409448818,&quot;left&quot;:141.4,&quot;top&quot;:167,&quot;width&quot;:709.2}"/>
</p:tagLst>
</file>

<file path=ppt/tags/tag87.xml><?xml version="1.0" encoding="utf-8"?>
<p:tagLst xmlns:p="http://schemas.openxmlformats.org/presentationml/2006/main">
  <p:tag name="KSO_WM_DIAGRAM_VIRTUALLY_FRAME" val="{&quot;height&quot;:306.25,&quot;left&quot;:141.15,&quot;top&quot;:109.25,&quot;width&quot;:420.1}"/>
</p:tagLst>
</file>

<file path=ppt/tags/tag88.xml><?xml version="1.0" encoding="utf-8"?>
<p:tagLst xmlns:p="http://schemas.openxmlformats.org/presentationml/2006/main">
  <p:tag name="KSO_WM_DIAGRAM_VIRTUALLY_FRAME" val="{&quot;height&quot;:306.25,&quot;left&quot;:141.15,&quot;top&quot;:109.25,&quot;width&quot;:420.1}"/>
</p:tagLst>
</file>

<file path=ppt/tags/tag89.xml><?xml version="1.0" encoding="utf-8"?>
<p:tagLst xmlns:p="http://schemas.openxmlformats.org/presentationml/2006/main">
  <p:tag name="KSO_WM_DIAGRAM_VIRTUALLY_FRAME" val="{&quot;height&quot;:306.25,&quot;left&quot;:141.15,&quot;top&quot;:109.25,&quot;width&quot;:420.1}"/>
</p:tagLst>
</file>

<file path=ppt/tags/tag9.xml><?xml version="1.0" encoding="utf-8"?>
<p:tagLst xmlns:p="http://schemas.openxmlformats.org/presentationml/2006/main">
  <p:tag name="KSO_WM_DIAGRAM_VIRTUALLY_FRAME" val="{&quot;height&quot;:253.85,&quot;left&quot;:58.1,&quot;top&quot;:135.7,&quot;width&quot;:902.2}"/>
</p:tagLst>
</file>

<file path=ppt/tags/tag90.xml><?xml version="1.0" encoding="utf-8"?>
<p:tagLst xmlns:p="http://schemas.openxmlformats.org/presentationml/2006/main">
  <p:tag name="KSO_WM_DIAGRAM_VIRTUALLY_FRAME" val="{&quot;height&quot;:306.25,&quot;left&quot;:141.15,&quot;top&quot;:109.25,&quot;width&quot;:420.1}"/>
</p:tagLst>
</file>

<file path=ppt/tags/tag91.xml><?xml version="1.0" encoding="utf-8"?>
<p:tagLst xmlns:p="http://schemas.openxmlformats.org/presentationml/2006/main">
  <p:tag name="KSO_WM_DIAGRAM_VIRTUALLY_FRAME" val="{&quot;height&quot;:306.25,&quot;left&quot;:141.15,&quot;top&quot;:109.25,&quot;width&quot;:420.1}"/>
</p:tagLst>
</file>

<file path=ppt/tags/tag92.xml><?xml version="1.0" encoding="utf-8"?>
<p:tagLst xmlns:p="http://schemas.openxmlformats.org/presentationml/2006/main">
  <p:tag name="KSO_WM_DIAGRAM_VIRTUALLY_FRAME" val="{&quot;height&quot;:306.25,&quot;left&quot;:141.15,&quot;top&quot;:109.25,&quot;width&quot;:420.1}"/>
</p:tagLst>
</file>

<file path=ppt/tags/tag93.xml><?xml version="1.0" encoding="utf-8"?>
<p:tagLst xmlns:p="http://schemas.openxmlformats.org/presentationml/2006/main">
  <p:tag name="KSO_WM_DIAGRAM_VIRTUALLY_FRAME" val="{&quot;height&quot;:137.98724409448818,&quot;left&quot;:141.4,&quot;top&quot;:167,&quot;width&quot;:709.2}"/>
</p:tagLst>
</file>

<file path=ppt/tags/tag94.xml><?xml version="1.0" encoding="utf-8"?>
<p:tagLst xmlns:p="http://schemas.openxmlformats.org/presentationml/2006/main">
  <p:tag name="KSO_WM_DIAGRAM_VIRTUALLY_FRAME" val="{&quot;height&quot;:137.98724409448818,&quot;left&quot;:141.4,&quot;top&quot;:167,&quot;width&quot;:709.2}"/>
</p:tagLst>
</file>

<file path=ppt/tags/tag95.xml><?xml version="1.0" encoding="utf-8"?>
<p:tagLst xmlns:p="http://schemas.openxmlformats.org/presentationml/2006/main">
  <p:tag name="KSO_WM_DIAGRAM_VIRTUALLY_FRAME" val="{&quot;height&quot;:137.98724409448818,&quot;left&quot;:141.4,&quot;top&quot;:167,&quot;width&quot;:709.2}"/>
</p:tagLst>
</file>

<file path=ppt/tags/tag96.xml><?xml version="1.0" encoding="utf-8"?>
<p:tagLst xmlns:p="http://schemas.openxmlformats.org/presentationml/2006/main">
  <p:tag name="KSO_WM_DIAGRAM_VIRTUALLY_FRAME" val="{&quot;height&quot;:137.98724409448818,&quot;left&quot;:141.4,&quot;top&quot;:167,&quot;width&quot;:709.2}"/>
</p:tagLst>
</file>

<file path=ppt/tags/tag97.xml><?xml version="1.0" encoding="utf-8"?>
<p:tagLst xmlns:p="http://schemas.openxmlformats.org/presentationml/2006/main">
  <p:tag name="KSO_WM_UNIT_PLACING_PICTURE_USER_VIEWPORT" val="{&quot;height&quot;:2110,&quot;width&quot;:3297}"/>
</p:tagLst>
</file>

<file path=ppt/tags/tag98.xml><?xml version="1.0" encoding="utf-8"?>
<p:tagLst xmlns:p="http://schemas.openxmlformats.org/presentationml/2006/main">
  <p:tag name="KSO_WM_DIAGRAM_VIRTUALLY_FRAME" val="{&quot;height&quot;:137.98724409448818,&quot;left&quot;:141.4,&quot;top&quot;:172.25,&quot;width&quot;:709.2}"/>
</p:tagLst>
</file>

<file path=ppt/tags/tag99.xml><?xml version="1.0" encoding="utf-8"?>
<p:tagLst xmlns:p="http://schemas.openxmlformats.org/presentationml/2006/main">
  <p:tag name="KSO_WM_DIAGRAM_VIRTUALLY_FRAME" val="{&quot;height&quot;:306.25,&quot;left&quot;:141.15,&quot;top&quot;:109.25,&quot;width&quot;:42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1640</Words>
  <Application>WPS 演示</Application>
  <PresentationFormat>宽屏</PresentationFormat>
  <Paragraphs>186</Paragraphs>
  <Slides>15</Slides>
  <Notes>0</Notes>
  <HiddenSlides>0</HiddenSlides>
  <MMClips>1</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15</vt:i4>
      </vt:variant>
    </vt:vector>
  </HeadingPairs>
  <TitlesOfParts>
    <vt:vector size="36" baseType="lpstr">
      <vt:lpstr>Arial</vt:lpstr>
      <vt:lpstr>宋体</vt:lpstr>
      <vt:lpstr>Wingdings</vt:lpstr>
      <vt:lpstr>思源宋体 CN</vt:lpstr>
      <vt:lpstr>微软雅黑</vt:lpstr>
      <vt:lpstr>阿里巴巴普惠体 B</vt:lpstr>
      <vt:lpstr>思源黑体 CN Regular</vt:lpstr>
      <vt:lpstr>庞门正道标题体</vt:lpstr>
      <vt:lpstr>仿宋_GB2312</vt:lpstr>
      <vt:lpstr>仿宋</vt:lpstr>
      <vt:lpstr>楷体_GB2312</vt:lpstr>
      <vt:lpstr>新宋体</vt:lpstr>
      <vt:lpstr>Segoe UI</vt:lpstr>
      <vt:lpstr>思源黑体 CN Light</vt:lpstr>
      <vt:lpstr>Microsoft JhengHei UI</vt:lpstr>
      <vt:lpstr>Arial Unicode MS</vt:lpstr>
      <vt:lpstr>等线</vt:lpstr>
      <vt:lpstr>思源宋体 CN Heavy</vt:lpstr>
      <vt:lpstr>Century Gothic</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e6581</dc:creator>
  <cp:lastModifiedBy>李雄飞</cp:lastModifiedBy>
  <cp:revision>142</cp:revision>
  <dcterms:created xsi:type="dcterms:W3CDTF">2024-10-04T07:07:00Z</dcterms:created>
  <dcterms:modified xsi:type="dcterms:W3CDTF">2026-01-26T08:38:25Z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68BB9C8B1C90433DA784F087F1FE508D_13</vt:lpwstr>
  </property>
  <property fmtid="{D5CDD505-2E9C-101B-9397-08002B2CF9AE}" pid="3" name="KSOProductBuildVer">
    <vt:lpwstr>2052-12.1.0.24657</vt:lpwstr>
  </property>
</Properties>
</file>